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7"/>
  </p:notesMasterIdLst>
  <p:sldIdLst>
    <p:sldId id="256" r:id="rId4"/>
    <p:sldId id="264" r:id="rId5"/>
    <p:sldId id="299" r:id="rId6"/>
    <p:sldId id="260" r:id="rId8"/>
    <p:sldId id="267" r:id="rId9"/>
    <p:sldId id="300" r:id="rId10"/>
    <p:sldId id="261" r:id="rId11"/>
    <p:sldId id="301" r:id="rId12"/>
    <p:sldId id="269" r:id="rId13"/>
    <p:sldId id="303" r:id="rId14"/>
    <p:sldId id="285" r:id="rId15"/>
    <p:sldId id="304" r:id="rId16"/>
    <p:sldId id="282" r:id="rId17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gs" Target="tags/tag137.xml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1CA955-83E7-4F04-8227-5D07430FE748}" type="doc">
      <dgm:prSet/>
      <dgm:spPr/>
      <dgm:t>
        <a:bodyPr/>
        <a:p>
          <a:endParaRPr altLang="en-US"/>
        </a:p>
      </dgm:t>
    </dgm:pt>
    <dgm:pt modelId="{FAA878D6-E1ED-4DB4-9446-3185D754AFF5}">
      <dgm:prSet/>
      <dgm:spPr/>
      <dgm:t>
        <a:bodyPr/>
        <a:p>
          <a:r>
            <a:rPr lang="zh-CN" b="0" i="0" u="none" baseline="0">
              <a:rtl val="0"/>
            </a:rPr>
            <a:t>一、全面分析用户查询的复杂意图</a:t>
          </a:r>
          <a:endParaRPr altLang="en-US"/>
        </a:p>
      </dgm:t>
    </dgm:pt>
    <dgm:pt modelId="{1809F2B5-B5AA-417A-A900-3FB6E0384E20}" cxnId="{4BFE18B6-9F71-4B91-A378-C1F2DD5B8270}" type="parTrans">
      <dgm:prSet/>
      <dgm:spPr/>
    </dgm:pt>
    <dgm:pt modelId="{55DBB793-64EA-4D2C-9640-85D46F909575}" cxnId="{4BFE18B6-9F71-4B91-A378-C1F2DD5B8270}" type="sibTrans">
      <dgm:prSet/>
      <dgm:spPr/>
    </dgm:pt>
    <dgm:pt modelId="{66F38047-7EA1-478E-BF6A-A618DC9153E1}">
      <dgm:prSet/>
      <dgm:spPr/>
      <dgm:t>
        <a:bodyPr/>
        <a:p>
          <a:r>
            <a:rPr lang="zh-CN" b="0" i="0" u="none" baseline="0">
              <a:rtl val="0"/>
            </a:rPr>
            <a:t>二、将问题分解为子问题</a:t>
          </a:r>
          <a:endParaRPr altLang="en-US"/>
        </a:p>
      </dgm:t>
    </dgm:pt>
    <dgm:pt modelId="{DFA5B7DF-5B94-489E-952E-1852E29D1618}" cxnId="{16B0F426-B0A5-4AD3-BD32-8F10D1E090B6}" type="parTrans">
      <dgm:prSet/>
      <dgm:spPr/>
    </dgm:pt>
    <dgm:pt modelId="{AAC7FB6B-F900-41A7-972E-168BAB58C1BF}" cxnId="{16B0F426-B0A5-4AD3-BD32-8F10D1E090B6}" type="sibTrans">
      <dgm:prSet/>
      <dgm:spPr/>
    </dgm:pt>
    <dgm:pt modelId="{5971A592-18EA-4039-9103-3DE227B32798}">
      <dgm:prSet/>
      <dgm:spPr/>
      <dgm:t>
        <a:bodyPr/>
        <a:p>
          <a:r>
            <a:rPr lang="zh-CN" b="0" i="0" u="none" baseline="0">
              <a:rtl val="0"/>
            </a:rPr>
            <a:t>三、描绘子问题之间的依赖关系和执行顺序</a:t>
          </a:r>
          <a:endParaRPr altLang="en-US"/>
        </a:p>
      </dgm:t>
    </dgm:pt>
    <dgm:pt modelId="{89C89160-2536-4C24-8DF2-E6C0E8CA2734}" cxnId="{43000EB6-B75B-431E-9FCA-F1B1A25D06D2}" type="parTrans">
      <dgm:prSet/>
      <dgm:spPr/>
    </dgm:pt>
    <dgm:pt modelId="{2DA20DA1-0207-4953-9427-561EF160A0A0}" cxnId="{43000EB6-B75B-431E-9FCA-F1B1A25D06D2}" type="sibTrans">
      <dgm:prSet/>
      <dgm:spPr/>
    </dgm:pt>
    <dgm:pt modelId="{6C5F39B5-333C-43B2-98A5-D0650B8FE3EB}" type="pres">
      <dgm:prSet presAssocID="{4A1CA955-83E7-4F04-8227-5D07430FE748}" presName="linearFlow" presStyleCnt="0">
        <dgm:presLayoutVars>
          <dgm:resizeHandles val="exact"/>
        </dgm:presLayoutVars>
      </dgm:prSet>
      <dgm:spPr/>
    </dgm:pt>
    <dgm:pt modelId="{DB970F13-8E97-4D88-85DD-01A410F211E8}" type="pres">
      <dgm:prSet presAssocID="{FAA878D6-E1ED-4DB4-9446-3185D754AFF5}" presName="node" presStyleLbl="node1" presStyleIdx="0" presStyleCnt="3">
        <dgm:presLayoutVars>
          <dgm:bulletEnabled val="1"/>
        </dgm:presLayoutVars>
      </dgm:prSet>
      <dgm:spPr/>
    </dgm:pt>
    <dgm:pt modelId="{DC13311F-A4F3-4A57-8807-B4C92F7883D0}" type="pres">
      <dgm:prSet presAssocID="{55DBB793-64EA-4D2C-9640-85D46F909575}" presName="sibTrans" presStyleLbl="sibTrans2D1" presStyleIdx="0" presStyleCnt="2"/>
      <dgm:spPr/>
    </dgm:pt>
    <dgm:pt modelId="{439DC73D-69A7-4910-8534-BAFE86769431}" type="pres">
      <dgm:prSet presAssocID="{55DBB793-64EA-4D2C-9640-85D46F909575}" presName="connectorText" presStyleCnt="0"/>
      <dgm:spPr/>
    </dgm:pt>
    <dgm:pt modelId="{9EAF25DD-C6D8-46E6-9BD6-CCBDF02B2B41}" type="pres">
      <dgm:prSet presAssocID="{66F38047-7EA1-478E-BF6A-A618DC9153E1}" presName="node" presStyleLbl="node1" presStyleIdx="1" presStyleCnt="3">
        <dgm:presLayoutVars>
          <dgm:bulletEnabled val="1"/>
        </dgm:presLayoutVars>
      </dgm:prSet>
      <dgm:spPr/>
    </dgm:pt>
    <dgm:pt modelId="{F77CB814-AA7E-4380-AC08-07C2BA82035B}" type="pres">
      <dgm:prSet presAssocID="{AAC7FB6B-F900-41A7-972E-168BAB58C1BF}" presName="sibTrans" presStyleLbl="sibTrans2D1" presStyleIdx="1" presStyleCnt="2"/>
      <dgm:spPr/>
    </dgm:pt>
    <dgm:pt modelId="{BE48DE1A-7478-4589-9EF8-EE12E1EF34D6}" type="pres">
      <dgm:prSet presAssocID="{AAC7FB6B-F900-41A7-972E-168BAB58C1BF}" presName="connectorText" presStyleCnt="0"/>
      <dgm:spPr/>
    </dgm:pt>
    <dgm:pt modelId="{F81E7BE5-E102-412A-B047-F9E36EE02ED0}" type="pres">
      <dgm:prSet presAssocID="{5971A592-18EA-4039-9103-3DE227B32798}" presName="node" presStyleLbl="node1" presStyleIdx="2" presStyleCnt="3">
        <dgm:presLayoutVars>
          <dgm:bulletEnabled val="1"/>
        </dgm:presLayoutVars>
      </dgm:prSet>
      <dgm:spPr/>
    </dgm:pt>
  </dgm:ptLst>
  <dgm:cxnLst>
    <dgm:cxn modelId="{4BFE18B6-9F71-4B91-A378-C1F2DD5B8270}" srcId="{4A1CA955-83E7-4F04-8227-5D07430FE748}" destId="{FAA878D6-E1ED-4DB4-9446-3185D754AFF5}" srcOrd="0" destOrd="0" parTransId="{1809F2B5-B5AA-417A-A900-3FB6E0384E20}" sibTransId="{55DBB793-64EA-4D2C-9640-85D46F909575}"/>
    <dgm:cxn modelId="{16B0F426-B0A5-4AD3-BD32-8F10D1E090B6}" srcId="{4A1CA955-83E7-4F04-8227-5D07430FE748}" destId="{66F38047-7EA1-478E-BF6A-A618DC9153E1}" srcOrd="1" destOrd="0" parTransId="{DFA5B7DF-5B94-489E-952E-1852E29D1618}" sibTransId="{AAC7FB6B-F900-41A7-972E-168BAB58C1BF}"/>
    <dgm:cxn modelId="{43000EB6-B75B-431E-9FCA-F1B1A25D06D2}" srcId="{4A1CA955-83E7-4F04-8227-5D07430FE748}" destId="{5971A592-18EA-4039-9103-3DE227B32798}" srcOrd="2" destOrd="0" parTransId="{89C89160-2536-4C24-8DF2-E6C0E8CA2734}" sibTransId="{2DA20DA1-0207-4953-9427-561EF160A0A0}"/>
    <dgm:cxn modelId="{DD392C02-EEA0-4E4E-8909-700A5F19EF20}" type="presOf" srcId="{4A1CA955-83E7-4F04-8227-5D07430FE748}" destId="{6C5F39B5-333C-43B2-98A5-D0650B8FE3EB}" srcOrd="0" destOrd="0" presId="urn:microsoft.com/office/officeart/2005/8/layout/process2"/>
    <dgm:cxn modelId="{95EF7952-1C33-4807-BE70-41C4806F74FE}" type="presParOf" srcId="{6C5F39B5-333C-43B2-98A5-D0650B8FE3EB}" destId="{DB970F13-8E97-4D88-85DD-01A410F211E8}" srcOrd="0" destOrd="0" presId="urn:microsoft.com/office/officeart/2005/8/layout/process2"/>
    <dgm:cxn modelId="{D962F3A5-E952-4F35-A991-5E6FD51B8E5D}" type="presOf" srcId="{FAA878D6-E1ED-4DB4-9446-3185D754AFF5}" destId="{DB970F13-8E97-4D88-85DD-01A410F211E8}" srcOrd="0" destOrd="0" presId="urn:microsoft.com/office/officeart/2005/8/layout/process2"/>
    <dgm:cxn modelId="{5D7F474F-9FE8-4C82-8FCD-2FCADB44D229}" type="presParOf" srcId="{6C5F39B5-333C-43B2-98A5-D0650B8FE3EB}" destId="{DC13311F-A4F3-4A57-8807-B4C92F7883D0}" srcOrd="1" destOrd="0" presId="urn:microsoft.com/office/officeart/2005/8/layout/process2"/>
    <dgm:cxn modelId="{0359185E-5341-473A-9274-084A2BCFFAA1}" type="presOf" srcId="{55DBB793-64EA-4D2C-9640-85D46F909575}" destId="{DC13311F-A4F3-4A57-8807-B4C92F7883D0}" srcOrd="0" destOrd="0" presId="urn:microsoft.com/office/officeart/2005/8/layout/process2"/>
    <dgm:cxn modelId="{E529A2AD-89F2-4E5E-9C9E-5ACB90541477}" type="presParOf" srcId="{DC13311F-A4F3-4A57-8807-B4C92F7883D0}" destId="{439DC73D-69A7-4910-8534-BAFE86769431}" srcOrd="0" destOrd="1" presId="urn:microsoft.com/office/officeart/2005/8/layout/process2"/>
    <dgm:cxn modelId="{DEAB9E21-2F14-4B86-846F-981991C5982C}" type="presOf" srcId="{55DBB793-64EA-4D2C-9640-85D46F909575}" destId="{439DC73D-69A7-4910-8534-BAFE86769431}" srcOrd="1" destOrd="0" presId="urn:microsoft.com/office/officeart/2005/8/layout/process2"/>
    <dgm:cxn modelId="{555BE4DB-015B-4E36-8122-AEA7944F57BE}" type="presParOf" srcId="{6C5F39B5-333C-43B2-98A5-D0650B8FE3EB}" destId="{9EAF25DD-C6D8-46E6-9BD6-CCBDF02B2B41}" srcOrd="2" destOrd="0" presId="urn:microsoft.com/office/officeart/2005/8/layout/process2"/>
    <dgm:cxn modelId="{271068A9-7783-4234-81B2-71B563D4A441}" type="presOf" srcId="{66F38047-7EA1-478E-BF6A-A618DC9153E1}" destId="{9EAF25DD-C6D8-46E6-9BD6-CCBDF02B2B41}" srcOrd="0" destOrd="0" presId="urn:microsoft.com/office/officeart/2005/8/layout/process2"/>
    <dgm:cxn modelId="{4C6EBB25-8880-4356-8858-52507C631172}" type="presParOf" srcId="{6C5F39B5-333C-43B2-98A5-D0650B8FE3EB}" destId="{F77CB814-AA7E-4380-AC08-07C2BA82035B}" srcOrd="3" destOrd="0" presId="urn:microsoft.com/office/officeart/2005/8/layout/process2"/>
    <dgm:cxn modelId="{67139FEF-4B75-46BD-A6B6-19CE283A7888}" type="presOf" srcId="{AAC7FB6B-F900-41A7-972E-168BAB58C1BF}" destId="{F77CB814-AA7E-4380-AC08-07C2BA82035B}" srcOrd="0" destOrd="0" presId="urn:microsoft.com/office/officeart/2005/8/layout/process2"/>
    <dgm:cxn modelId="{2E540E83-DDBF-48E5-963B-F4E0A6D2DF92}" type="presParOf" srcId="{F77CB814-AA7E-4380-AC08-07C2BA82035B}" destId="{BE48DE1A-7478-4589-9EF8-EE12E1EF34D6}" srcOrd="0" destOrd="3" presId="urn:microsoft.com/office/officeart/2005/8/layout/process2"/>
    <dgm:cxn modelId="{4CF835C9-9748-46C8-989B-ADC86C0D914E}" type="presOf" srcId="{AAC7FB6B-F900-41A7-972E-168BAB58C1BF}" destId="{BE48DE1A-7478-4589-9EF8-EE12E1EF34D6}" srcOrd="1" destOrd="0" presId="urn:microsoft.com/office/officeart/2005/8/layout/process2"/>
    <dgm:cxn modelId="{EAEDAB33-5DCC-4E2C-BA33-CE3B56B9BF0A}" type="presParOf" srcId="{6C5F39B5-333C-43B2-98A5-D0650B8FE3EB}" destId="{F81E7BE5-E102-412A-B047-F9E36EE02ED0}" srcOrd="4" destOrd="0" presId="urn:microsoft.com/office/officeart/2005/8/layout/process2"/>
    <dgm:cxn modelId="{584ADC4F-7414-444C-8F32-0A3011996921}" type="presOf" srcId="{5971A592-18EA-4039-9103-3DE227B32798}" destId="{F81E7BE5-E102-412A-B047-F9E36EE02ED0}" srcOrd="0" destOrd="0" presId="urn:microsoft.com/office/officeart/2005/8/layout/process2"/>
  </dgm:cxnLst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8BE9DC6-DE99-450A-80DD-26EF8B2EDC87}" type="doc">
      <dgm:prSet/>
      <dgm:spPr/>
      <dgm:t>
        <a:bodyPr/>
        <a:p>
          <a:endParaRPr altLang="en-US"/>
        </a:p>
      </dgm:t>
    </dgm:pt>
    <dgm:pt modelId="{0F7A402C-B32E-4D9D-9622-281B2583748E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基于</a:t>
          </a:r>
          <a:r>
            <a:rPr lang="zh-CN" i="0" u="none" baseline="0">
              <a:solidFill>
                <a:srgbClr val="FF0000"/>
              </a:solidFill>
              <a:rtl val="0"/>
            </a:rPr>
            <a:t>检索器</a:t>
          </a:r>
          <a:r>
            <a:rPr lang="zh-CN" b="0" i="0" u="none" baseline="0">
              <a:rtl val="0"/>
            </a:rPr>
            <a:t>的工具选择</a:t>
          </a:r>
          <a:r>
            <a:rPr altLang="en-US"/>
            <a:t/>
          </a:r>
          <a:endParaRPr altLang="en-US"/>
        </a:p>
      </dgm:t>
    </dgm:pt>
    <dgm:pt modelId="{5610BD9B-FDDF-4381-8E96-83F1B1BB52D8}" cxnId="{B65D69DD-B623-4039-BAEA-C73BFE489A20}" type="parTrans">
      <dgm:prSet/>
      <dgm:spPr/>
    </dgm:pt>
    <dgm:pt modelId="{F02D8282-F0D3-4EBA-B597-D199F30E27E1}" cxnId="{B65D69DD-B623-4039-BAEA-C73BFE489A20}" type="sibTrans">
      <dgm:prSet/>
      <dgm:spPr/>
    </dgm:pt>
    <dgm:pt modelId="{5401EEEE-3683-4037-BF57-D1A87B2D0B1B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sz="2000">
              <a:sym typeface="+mn-ea"/>
            </a:rPr>
            <a:t>使</a:t>
          </a:r>
          <a:r>
            <a:rPr lang="zh-CN" sz="2000">
              <a:sym typeface="+mn-ea"/>
            </a:rPr>
            <a:t>用检索器（如BM25或基于神经网络的密集检索方法）从大量工具中筛选出最相关的前k个工具。这种方法有助于减少LLMs处理大量工具描述时的计算负担和延迟。</a:t>
          </a:r>
          <a:r>
            <a:rPr lang="zh-CN" sz="2000">
              <a:sym typeface="+mn-ea"/>
            </a:rPr>
            <a:t/>
          </a:r>
          <a:endParaRPr lang="zh-CN" sz="2000">
            <a:sym typeface="+mn-ea"/>
          </a:endParaRPr>
        </a:p>
      </dgm:t>
    </dgm:pt>
    <dgm:pt modelId="{4568B847-636C-4E31-91D8-6C9789FD7C7B}" cxnId="{860888EF-82B1-43F4-BDE4-94165B07083A}" type="parTrans">
      <dgm:prSet/>
      <dgm:spPr/>
    </dgm:pt>
    <dgm:pt modelId="{041BB790-7E80-42DE-A707-B20A2917DFF8}" cxnId="{860888EF-82B1-43F4-BDE4-94165B07083A}" type="sibTrans">
      <dgm:prSet/>
      <dgm:spPr/>
    </dgm:pt>
    <dgm:pt modelId="{F02C707C-B066-4869-BA39-4AD0368C4126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基于</a:t>
          </a:r>
          <a:r>
            <a:rPr lang="zh-CN" b="0" i="0" u="none" baseline="0">
              <a:solidFill>
                <a:srgbClr val="FF0000"/>
              </a:solidFill>
              <a:rtl val="0"/>
            </a:rPr>
            <a:t>LLM</a:t>
          </a:r>
          <a:r>
            <a:rPr lang="zh-CN" b="0" i="0" u="none" baseline="0">
              <a:rtl val="0"/>
            </a:rPr>
            <a:t>的工具选择</a:t>
          </a:r>
          <a:r>
            <a:rPr altLang="en-US"/>
            <a:t/>
          </a:r>
          <a:endParaRPr altLang="en-US"/>
        </a:p>
      </dgm:t>
    </dgm:pt>
    <dgm:pt modelId="{9EF240B6-7A0E-4D43-B019-9308CFD209F3}" cxnId="{8428B4EC-84BE-4EF2-B048-8B29E9C83A50}" type="parTrans">
      <dgm:prSet/>
      <dgm:spPr/>
    </dgm:pt>
    <dgm:pt modelId="{504A4751-74E2-49F1-8EEC-9532DA347E6D}" cxnId="{8428B4EC-84BE-4EF2-B048-8B29E9C83A50}" type="sibTrans">
      <dgm:prSet/>
      <dgm:spPr/>
    </dgm:pt>
    <dgm:pt modelId="{C3E9BB29-2D0E-40D5-A597-B1876248C51B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zh-CN" sz="2000">
              <a:sym typeface="+mn-ea"/>
            </a:rPr>
            <a:t>在工具库数量有限或已获取到检索器筛选出的工具后，LLMs根据用户查询和工具描述选择最佳工具。这要求LLMs具备高度的推理能力，能够准确判断哪个工具最适合解决当前问题。</a:t>
          </a:r>
          <a:r>
            <a:rPr lang="zh-CN" sz="2000">
              <a:sym typeface="+mn-ea"/>
            </a:rPr>
            <a:t/>
          </a:r>
          <a:endParaRPr lang="zh-CN" sz="2000">
            <a:sym typeface="+mn-ea"/>
          </a:endParaRPr>
        </a:p>
      </dgm:t>
    </dgm:pt>
    <dgm:pt modelId="{E349D92D-09BA-455B-9B38-325C676B7C1C}" cxnId="{9CD0D37E-9AE9-4A44-A8B2-7942BEF3796B}" type="parTrans">
      <dgm:prSet/>
      <dgm:spPr/>
    </dgm:pt>
    <dgm:pt modelId="{F6160384-BDB2-480F-9A20-EE0C01A15D62}" cxnId="{9CD0D37E-9AE9-4A44-A8B2-7942BEF3796B}" type="sibTrans">
      <dgm:prSet/>
      <dgm:spPr/>
    </dgm:pt>
    <dgm:pt modelId="{59509278-25E3-45B6-A02F-7E7C6F8E9E75}" type="pres">
      <dgm:prSet presAssocID="{88BE9DC6-DE99-450A-80DD-26EF8B2EDC87}" presName="Name0" presStyleCnt="0">
        <dgm:presLayoutVars>
          <dgm:dir/>
          <dgm:animLvl val="lvl"/>
          <dgm:resizeHandles val="exact"/>
        </dgm:presLayoutVars>
      </dgm:prSet>
      <dgm:spPr/>
    </dgm:pt>
    <dgm:pt modelId="{1C2FE814-B1D8-444A-9E0F-B39F64DFF19F}" type="pres">
      <dgm:prSet presAssocID="{0F7A402C-B32E-4D9D-9622-281B2583748E}" presName="composite" presStyleCnt="0"/>
      <dgm:spPr/>
    </dgm:pt>
    <dgm:pt modelId="{8CEF9407-DE4A-4ABF-AA88-B9DE1855CA7B}" type="pres">
      <dgm:prSet presAssocID="{0F7A402C-B32E-4D9D-9622-281B2583748E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D7DA6310-A3C2-494F-AFEC-D2DD60375561}" type="pres">
      <dgm:prSet presAssocID="{0F7A402C-B32E-4D9D-9622-281B2583748E}" presName="desTx" presStyleLbl="alignAccFollowNode1" presStyleIdx="0" presStyleCnt="2">
        <dgm:presLayoutVars>
          <dgm:bulletEnabled val="1"/>
        </dgm:presLayoutVars>
      </dgm:prSet>
      <dgm:spPr/>
    </dgm:pt>
    <dgm:pt modelId="{735666EA-7A50-4436-A1AB-0BEA90D78B20}" type="pres">
      <dgm:prSet presAssocID="{F02D8282-F0D3-4EBA-B597-D199F30E27E1}" presName="space" presStyleCnt="0"/>
      <dgm:spPr/>
    </dgm:pt>
    <dgm:pt modelId="{06AC5367-822A-470A-9EF0-45C22D0B2D3C}" type="pres">
      <dgm:prSet presAssocID="{F02C707C-B066-4869-BA39-4AD0368C4126}" presName="composite" presStyleCnt="0"/>
      <dgm:spPr/>
    </dgm:pt>
    <dgm:pt modelId="{1470D3D4-8093-41D5-81AC-2737B2428DB9}" type="pres">
      <dgm:prSet presAssocID="{F02C707C-B066-4869-BA39-4AD0368C4126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9E13B549-D770-478E-B45F-DA56ED44B4E1}" type="pres">
      <dgm:prSet presAssocID="{F02C707C-B066-4869-BA39-4AD0368C4126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B65D69DD-B623-4039-BAEA-C73BFE489A20}" srcId="{88BE9DC6-DE99-450A-80DD-26EF8B2EDC87}" destId="{0F7A402C-B32E-4D9D-9622-281B2583748E}" srcOrd="0" destOrd="0" parTransId="{5610BD9B-FDDF-4381-8E96-83F1B1BB52D8}" sibTransId="{F02D8282-F0D3-4EBA-B597-D199F30E27E1}"/>
    <dgm:cxn modelId="{860888EF-82B1-43F4-BDE4-94165B07083A}" srcId="{0F7A402C-B32E-4D9D-9622-281B2583748E}" destId="{5401EEEE-3683-4037-BF57-D1A87B2D0B1B}" srcOrd="0" destOrd="0" parTransId="{4568B847-636C-4E31-91D8-6C9789FD7C7B}" sibTransId="{041BB790-7E80-42DE-A707-B20A2917DFF8}"/>
    <dgm:cxn modelId="{8428B4EC-84BE-4EF2-B048-8B29E9C83A50}" srcId="{88BE9DC6-DE99-450A-80DD-26EF8B2EDC87}" destId="{F02C707C-B066-4869-BA39-4AD0368C4126}" srcOrd="1" destOrd="0" parTransId="{9EF240B6-7A0E-4D43-B019-9308CFD209F3}" sibTransId="{504A4751-74E2-49F1-8EEC-9532DA347E6D}"/>
    <dgm:cxn modelId="{9CD0D37E-9AE9-4A44-A8B2-7942BEF3796B}" srcId="{F02C707C-B066-4869-BA39-4AD0368C4126}" destId="{C3E9BB29-2D0E-40D5-A597-B1876248C51B}" srcOrd="0" destOrd="1" parTransId="{E349D92D-09BA-455B-9B38-325C676B7C1C}" sibTransId="{F6160384-BDB2-480F-9A20-EE0C01A15D62}"/>
    <dgm:cxn modelId="{EE1F18D2-87D0-4C1F-8CFC-E84BFF8C9195}" type="presOf" srcId="{88BE9DC6-DE99-450A-80DD-26EF8B2EDC87}" destId="{59509278-25E3-45B6-A02F-7E7C6F8E9E75}" srcOrd="0" destOrd="0" presId="urn:microsoft.com/office/officeart/2005/8/layout/hList1"/>
    <dgm:cxn modelId="{EE2C65F7-7A18-4441-BB0E-D798B667DD53}" type="presParOf" srcId="{59509278-25E3-45B6-A02F-7E7C6F8E9E75}" destId="{1C2FE814-B1D8-444A-9E0F-B39F64DFF19F}" srcOrd="0" destOrd="0" presId="urn:microsoft.com/office/officeart/2005/8/layout/hList1"/>
    <dgm:cxn modelId="{23FAD11E-1F24-4711-924F-F58A51EF2F71}" type="presParOf" srcId="{1C2FE814-B1D8-444A-9E0F-B39F64DFF19F}" destId="{8CEF9407-DE4A-4ABF-AA88-B9DE1855CA7B}" srcOrd="0" destOrd="0" presId="urn:microsoft.com/office/officeart/2005/8/layout/hList1"/>
    <dgm:cxn modelId="{F97DDF27-7AE5-42E4-BA6B-4AB2D5FAA258}" type="presOf" srcId="{0F7A402C-B32E-4D9D-9622-281B2583748E}" destId="{8CEF9407-DE4A-4ABF-AA88-B9DE1855CA7B}" srcOrd="0" destOrd="0" presId="urn:microsoft.com/office/officeart/2005/8/layout/hList1"/>
    <dgm:cxn modelId="{B1736F8A-93C3-4650-A762-94DBB660B573}" type="presParOf" srcId="{1C2FE814-B1D8-444A-9E0F-B39F64DFF19F}" destId="{D7DA6310-A3C2-494F-AFEC-D2DD60375561}" srcOrd="1" destOrd="0" presId="urn:microsoft.com/office/officeart/2005/8/layout/hList1"/>
    <dgm:cxn modelId="{6DB918AB-29B5-4CDB-9137-4541AEE2E07E}" type="presOf" srcId="{5401EEEE-3683-4037-BF57-D1A87B2D0B1B}" destId="{D7DA6310-A3C2-494F-AFEC-D2DD60375561}" srcOrd="0" destOrd="0" presId="urn:microsoft.com/office/officeart/2005/8/layout/hList1"/>
    <dgm:cxn modelId="{E8411D4B-BF1A-400A-B296-2D1BDD104803}" type="presParOf" srcId="{59509278-25E3-45B6-A02F-7E7C6F8E9E75}" destId="{735666EA-7A50-4436-A1AB-0BEA90D78B20}" srcOrd="1" destOrd="0" presId="urn:microsoft.com/office/officeart/2005/8/layout/hList1"/>
    <dgm:cxn modelId="{51AA7550-34E3-4C17-8A29-C198A8F9FF9C}" type="presParOf" srcId="{59509278-25E3-45B6-A02F-7E7C6F8E9E75}" destId="{06AC5367-822A-470A-9EF0-45C22D0B2D3C}" srcOrd="2" destOrd="0" presId="urn:microsoft.com/office/officeart/2005/8/layout/hList1"/>
    <dgm:cxn modelId="{55E13F26-45EA-4C73-A86D-4B15F0BF075A}" type="presParOf" srcId="{06AC5367-822A-470A-9EF0-45C22D0B2D3C}" destId="{1470D3D4-8093-41D5-81AC-2737B2428DB9}" srcOrd="0" destOrd="2" presId="urn:microsoft.com/office/officeart/2005/8/layout/hList1"/>
    <dgm:cxn modelId="{2888311F-54F8-40B7-BBCB-F5BF0F787B21}" type="presOf" srcId="{F02C707C-B066-4869-BA39-4AD0368C4126}" destId="{1470D3D4-8093-41D5-81AC-2737B2428DB9}" srcOrd="0" destOrd="0" presId="urn:microsoft.com/office/officeart/2005/8/layout/hList1"/>
    <dgm:cxn modelId="{4DA3BDE5-9117-455C-86C5-9BDD29BA93A6}" type="presParOf" srcId="{06AC5367-822A-470A-9EF0-45C22D0B2D3C}" destId="{9E13B549-D770-478E-B45F-DA56ED44B4E1}" srcOrd="1" destOrd="2" presId="urn:microsoft.com/office/officeart/2005/8/layout/hList1"/>
    <dgm:cxn modelId="{E92C08E9-9277-48E8-8C76-3E235A6EC1FA}" type="presOf" srcId="{C3E9BB29-2D0E-40D5-A597-B1876248C51B}" destId="{9E13B549-D770-478E-B45F-DA56ED44B4E1}" srcOrd="0" destOrd="0" presId="urn:microsoft.com/office/officeart/2005/8/layout/hList1"/>
  </dgm:cxnLst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41A99ED-3737-4EEE-BCAC-26F40D60840C}" type="doc">
      <dgm:prSet/>
      <dgm:spPr/>
      <dgm:t>
        <a:bodyPr/>
        <a:p>
          <a:endParaRPr altLang="en-US"/>
        </a:p>
      </dgm:t>
    </dgm:pt>
    <dgm:pt modelId="{E2795AF8-CD4A-4B8C-A2AD-F8F7B0FA5054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无需调整的</a:t>
          </a:r>
          <a:endParaRPr lang="zh-CN" b="0" i="0" u="none" baseline="0">
            <a:rtl val="0"/>
          </a:endParaRPr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方法</a:t>
          </a:r>
          <a:r>
            <a:rPr altLang="en-US"/>
            <a:t/>
          </a:r>
          <a:endParaRPr altLang="en-US"/>
        </a:p>
      </dgm:t>
    </dgm:pt>
    <dgm:pt modelId="{EADE4726-C3BA-431B-B167-51D3FCFCEB95}" cxnId="{2DEF5EBD-D2D3-4D93-A8E7-A7AAD10544BC}" type="parTrans">
      <dgm:prSet/>
      <dgm:spPr/>
    </dgm:pt>
    <dgm:pt modelId="{D88C81CD-AEF5-405C-AFE7-3CB76DFE2390}" cxnId="{2DEF5EBD-D2D3-4D93-A8E7-A7AAD10544BC}" type="sibTrans">
      <dgm:prSet/>
      <dgm:spPr/>
    </dgm:pt>
    <dgm:pt modelId="{B7810B9A-F46D-4E64-B04F-69E185EA937B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zh-CN">
              <a:sym typeface="+mn-ea"/>
            </a:rPr>
            <a:t>利用少次示例方法或基于规则的方法，通过策略性提示增强LLMs识别参数的能力。例如，Reverse Chain利用逆向思维，首先为任务选择一个最终工具，然后逐步填充所需参数。</a:t>
          </a:r>
          <a:r>
            <a:rPr lang="zh-CN"/>
            <a:t/>
          </a:r>
          <a:endParaRPr lang="zh-CN"/>
        </a:p>
      </dgm:t>
    </dgm:pt>
    <dgm:pt modelId="{C10DDF56-75C6-4CC9-AA59-C82D45AF7249}" cxnId="{3EDDDFD9-A3E4-45A0-B165-CA2A5AE02D72}" type="parTrans">
      <dgm:prSet/>
      <dgm:spPr/>
    </dgm:pt>
    <dgm:pt modelId="{B15DA3F7-417F-4D3F-A629-BED504154331}" cxnId="{3EDDDFD9-A3E4-45A0-B165-CA2A5AE02D72}" type="sibTrans">
      <dgm:prSet/>
      <dgm:spPr/>
    </dgm:pt>
    <dgm:pt modelId="{EB6CCF10-FE8F-4E45-910E-88780E9CFF84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基于调整的</a:t>
          </a:r>
          <a:endParaRPr lang="zh-CN" b="0" i="0" u="none" baseline="0">
            <a:rtl val="0"/>
          </a:endParaRPr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方法</a:t>
          </a:r>
          <a:r>
            <a:rPr altLang="en-US"/>
            <a:t/>
          </a:r>
          <a:endParaRPr altLang="en-US"/>
        </a:p>
      </dgm:t>
    </dgm:pt>
    <dgm:pt modelId="{C8EF3A01-0090-4C7C-AC91-1A6D1F930FD8}" cxnId="{9BE8D58E-0842-4AFF-981E-4A11B3CF558A}" type="parTrans">
      <dgm:prSet/>
      <dgm:spPr/>
    </dgm:pt>
    <dgm:pt modelId="{A9859288-7011-4874-9DCB-25F27DC6EA76}" cxnId="{9BE8D58E-0842-4AFF-981E-4A11B3CF558A}" type="sibTrans">
      <dgm:prSet/>
      <dgm:spPr/>
    </dgm:pt>
    <dgm:pt modelId="{F835124A-A48E-4A4E-BF2C-CDE8B34EDD60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15000"/>
            </a:spcAft>
          </a:pPr>
          <a:r>
            <a:rPr lang="zh-CN">
              <a:sym typeface="+mn-ea"/>
            </a:rPr>
            <a:t>通过微调LLMs的参数，使其更好地掌握工具使用。例如，GPT4Tools使用LoRA优化技术对开源LLMs进行微调，将工具使用能力集成到模型中。</a:t>
          </a:r>
          <a:r>
            <a:rPr lang="zh-CN"/>
            <a:t/>
          </a:r>
          <a:endParaRPr lang="zh-CN"/>
        </a:p>
      </dgm:t>
    </dgm:pt>
    <dgm:pt modelId="{10627C6E-E99B-4781-913C-E448870F7C41}" cxnId="{D4B3E1F3-DD19-45E8-9DFB-E5E951C86E99}" type="parTrans">
      <dgm:prSet/>
      <dgm:spPr/>
    </dgm:pt>
    <dgm:pt modelId="{40C4955A-B1E4-4477-81F8-6F7C7DCACBF6}" cxnId="{D4B3E1F3-DD19-45E8-9DFB-E5E951C86E99}" type="sibTrans">
      <dgm:prSet/>
      <dgm:spPr/>
    </dgm:pt>
    <dgm:pt modelId="{AE035928-A001-4EA0-9582-96F9939DCFEA}" type="pres">
      <dgm:prSet presAssocID="{F41A99ED-3737-4EEE-BCAC-26F40D60840C}" presName="linearFlow" presStyleCnt="0">
        <dgm:presLayoutVars>
          <dgm:dir/>
          <dgm:animLvl val="lvl"/>
          <dgm:resizeHandles val="exact"/>
        </dgm:presLayoutVars>
      </dgm:prSet>
      <dgm:spPr/>
    </dgm:pt>
    <dgm:pt modelId="{3110ACCB-77DF-488E-8FFF-F7B00A31498F}" type="pres">
      <dgm:prSet presAssocID="{E2795AF8-CD4A-4B8C-A2AD-F8F7B0FA5054}" presName="composite" presStyleCnt="0"/>
      <dgm:spPr/>
    </dgm:pt>
    <dgm:pt modelId="{11963B25-13EF-41B1-8085-BBA61516E5BF}" type="pres">
      <dgm:prSet presAssocID="{E2795AF8-CD4A-4B8C-A2AD-F8F7B0FA5054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663AADB7-4D32-4ECE-9DB2-9E36C047F5BB}" type="pres">
      <dgm:prSet presAssocID="{E2795AF8-CD4A-4B8C-A2AD-F8F7B0FA5054}" presName="descendantText" presStyleLbl="alignAcc1" presStyleIdx="0" presStyleCnt="2">
        <dgm:presLayoutVars>
          <dgm:bulletEnabled val="1"/>
        </dgm:presLayoutVars>
      </dgm:prSet>
      <dgm:spPr/>
    </dgm:pt>
    <dgm:pt modelId="{EBBC2506-254C-486C-8C2D-9EFF76B99059}" type="pres">
      <dgm:prSet presAssocID="{D88C81CD-AEF5-405C-AFE7-3CB76DFE2390}" presName="sp" presStyleCnt="0"/>
      <dgm:spPr/>
    </dgm:pt>
    <dgm:pt modelId="{F13A7749-8288-4B96-977C-783E3561919A}" type="pres">
      <dgm:prSet presAssocID="{EB6CCF10-FE8F-4E45-910E-88780E9CFF84}" presName="composite" presStyleCnt="0"/>
      <dgm:spPr/>
    </dgm:pt>
    <dgm:pt modelId="{5A8D912D-C179-46BD-95C0-D72A30432A41}" type="pres">
      <dgm:prSet presAssocID="{EB6CCF10-FE8F-4E45-910E-88780E9CFF84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3CA75CA2-A54D-4BFE-AA12-F8A74B19B96E}" type="pres">
      <dgm:prSet presAssocID="{EB6CCF10-FE8F-4E45-910E-88780E9CFF84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2DEF5EBD-D2D3-4D93-A8E7-A7AAD10544BC}" srcId="{F41A99ED-3737-4EEE-BCAC-26F40D60840C}" destId="{E2795AF8-CD4A-4B8C-A2AD-F8F7B0FA5054}" srcOrd="0" destOrd="0" parTransId="{EADE4726-C3BA-431B-B167-51D3FCFCEB95}" sibTransId="{D88C81CD-AEF5-405C-AFE7-3CB76DFE2390}"/>
    <dgm:cxn modelId="{3EDDDFD9-A3E4-45A0-B165-CA2A5AE02D72}" srcId="{E2795AF8-CD4A-4B8C-A2AD-F8F7B0FA5054}" destId="{B7810B9A-F46D-4E64-B04F-69E185EA937B}" srcOrd="0" destOrd="0" parTransId="{C10DDF56-75C6-4CC9-AA59-C82D45AF7249}" sibTransId="{B15DA3F7-417F-4D3F-A629-BED504154331}"/>
    <dgm:cxn modelId="{9BE8D58E-0842-4AFF-981E-4A11B3CF558A}" srcId="{F41A99ED-3737-4EEE-BCAC-26F40D60840C}" destId="{EB6CCF10-FE8F-4E45-910E-88780E9CFF84}" srcOrd="1" destOrd="0" parTransId="{C8EF3A01-0090-4C7C-AC91-1A6D1F930FD8}" sibTransId="{A9859288-7011-4874-9DCB-25F27DC6EA76}"/>
    <dgm:cxn modelId="{D4B3E1F3-DD19-45E8-9DFB-E5E951C86E99}" srcId="{EB6CCF10-FE8F-4E45-910E-88780E9CFF84}" destId="{F835124A-A48E-4A4E-BF2C-CDE8B34EDD60}" srcOrd="0" destOrd="1" parTransId="{10627C6E-E99B-4781-913C-E448870F7C41}" sibTransId="{40C4955A-B1E4-4477-81F8-6F7C7DCACBF6}"/>
    <dgm:cxn modelId="{C2D9ECE8-68FA-4242-8E4E-F9735BC6ED35}" type="presOf" srcId="{F41A99ED-3737-4EEE-BCAC-26F40D60840C}" destId="{AE035928-A001-4EA0-9582-96F9939DCFEA}" srcOrd="0" destOrd="0" presId="urn:microsoft.com/office/officeart/2005/8/layout/chevron2"/>
    <dgm:cxn modelId="{717B391E-D9E7-4A5F-8BE0-719B44BA8776}" type="presParOf" srcId="{AE035928-A001-4EA0-9582-96F9939DCFEA}" destId="{3110ACCB-77DF-488E-8FFF-F7B00A31498F}" srcOrd="0" destOrd="0" presId="urn:microsoft.com/office/officeart/2005/8/layout/chevron2"/>
    <dgm:cxn modelId="{F4A3D940-4BBC-4833-9003-4ADB767B49E5}" type="presParOf" srcId="{3110ACCB-77DF-488E-8FFF-F7B00A31498F}" destId="{11963B25-13EF-41B1-8085-BBA61516E5BF}" srcOrd="0" destOrd="0" presId="urn:microsoft.com/office/officeart/2005/8/layout/chevron2"/>
    <dgm:cxn modelId="{07CF3C8C-A989-4722-A02A-6253CD18BD16}" type="presOf" srcId="{E2795AF8-CD4A-4B8C-A2AD-F8F7B0FA5054}" destId="{11963B25-13EF-41B1-8085-BBA61516E5BF}" srcOrd="0" destOrd="0" presId="urn:microsoft.com/office/officeart/2005/8/layout/chevron2"/>
    <dgm:cxn modelId="{31F1A9F2-5A4A-4D77-90E1-FDC838EA4067}" type="presParOf" srcId="{3110ACCB-77DF-488E-8FFF-F7B00A31498F}" destId="{663AADB7-4D32-4ECE-9DB2-9E36C047F5BB}" srcOrd="1" destOrd="0" presId="urn:microsoft.com/office/officeart/2005/8/layout/chevron2"/>
    <dgm:cxn modelId="{B2228D3D-D3EE-4C9B-B697-85BD2181E501}" type="presOf" srcId="{B7810B9A-F46D-4E64-B04F-69E185EA937B}" destId="{663AADB7-4D32-4ECE-9DB2-9E36C047F5BB}" srcOrd="0" destOrd="0" presId="urn:microsoft.com/office/officeart/2005/8/layout/chevron2"/>
    <dgm:cxn modelId="{5318BD63-9274-44BA-A532-5087CF4FE61E}" type="presParOf" srcId="{AE035928-A001-4EA0-9582-96F9939DCFEA}" destId="{EBBC2506-254C-486C-8C2D-9EFF76B99059}" srcOrd="1" destOrd="0" presId="urn:microsoft.com/office/officeart/2005/8/layout/chevron2"/>
    <dgm:cxn modelId="{AF62B831-F288-4B87-B77B-DFCBABD07D78}" type="presOf" srcId="{D88C81CD-AEF5-405C-AFE7-3CB76DFE2390}" destId="{EBBC2506-254C-486C-8C2D-9EFF76B99059}" srcOrd="0" destOrd="0" presId="urn:microsoft.com/office/officeart/2005/8/layout/chevron2"/>
    <dgm:cxn modelId="{2188FDB7-2793-411C-9075-ADC2DBE94CF8}" type="presParOf" srcId="{AE035928-A001-4EA0-9582-96F9939DCFEA}" destId="{F13A7749-8288-4B96-977C-783E3561919A}" srcOrd="2" destOrd="0" presId="urn:microsoft.com/office/officeart/2005/8/layout/chevron2"/>
    <dgm:cxn modelId="{6529F344-EE4A-48C2-82C9-42E1C53A2D5E}" type="presParOf" srcId="{F13A7749-8288-4B96-977C-783E3561919A}" destId="{5A8D912D-C179-46BD-95C0-D72A30432A41}" srcOrd="0" destOrd="2" presId="urn:microsoft.com/office/officeart/2005/8/layout/chevron2"/>
    <dgm:cxn modelId="{4BA083FF-32E7-4C3A-8746-CE6202CC0EA0}" type="presOf" srcId="{EB6CCF10-FE8F-4E45-910E-88780E9CFF84}" destId="{5A8D912D-C179-46BD-95C0-D72A30432A41}" srcOrd="0" destOrd="0" presId="urn:microsoft.com/office/officeart/2005/8/layout/chevron2"/>
    <dgm:cxn modelId="{98B1928F-B9DA-42F6-B2EE-9CC47BD936F6}" type="presParOf" srcId="{F13A7749-8288-4B96-977C-783E3561919A}" destId="{3CA75CA2-A54D-4BFE-AA12-F8A74B19B96E}" srcOrd="1" destOrd="2" presId="urn:microsoft.com/office/officeart/2005/8/layout/chevron2"/>
    <dgm:cxn modelId="{EF7FB7FE-0098-4A42-B4CF-F05836333C50}" type="presOf" srcId="{F835124A-A48E-4A4E-BF2C-CDE8B34EDD60}" destId="{3CA75CA2-A54D-4BFE-AA12-F8A74B19B96E}" srcOrd="0" destOrd="0" presId="urn:microsoft.com/office/officeart/2005/8/layout/chevron2"/>
  </dgm:cxnLst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3503888-B58C-4E6A-8FE3-D6374E811345}" type="doc">
      <dgm:prSet qsTypeId="urn:microsoft.com/office/officeart/2005/8/quickstyle/simple5"/>
      <dgm:spPr/>
      <dgm:t>
        <a:bodyPr/>
        <a:p>
          <a:endParaRPr altLang="en-US"/>
        </a:p>
      </dgm:t>
    </dgm:pt>
    <dgm:pt modelId="{F84CE655-8709-4D0F-85F7-CAC2E75B1D20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sz="2400" b="1" i="0" u="none" baseline="0">
              <a:solidFill>
                <a:schemeClr val="tx1"/>
              </a:solidFill>
              <a:rtl val="0"/>
            </a:rPr>
            <a:t>直接插入方法：</a:t>
          </a:r>
          <a:r>
            <a:rPr lang="zh-CN" sz="2400" b="0" i="0" u="none" baseline="0">
              <a:rtl val="0"/>
            </a:rPr>
            <a:t>将工具的输出直接插入到LLMs的生成过程中，但这种方法可能受到LLMs上下文长度限制的影响。</a:t>
          </a:r>
          <a:r>
            <a:rPr lang="zh-CN" altLang="en-US" sz="2400" b="0" i="0" u="none" baseline="0">
              <a:rtl val="0"/>
            </a:rPr>
            <a:t/>
          </a:r>
          <a:endParaRPr lang="zh-CN" altLang="en-US" sz="2400" b="0" i="0" u="none" baseline="0">
            <a:rtl val="0"/>
          </a:endParaRPr>
        </a:p>
      </dgm:t>
    </dgm:pt>
    <dgm:pt modelId="{00C56D3E-A7EB-494A-BF5D-A4756612965F}" cxnId="{EB520CF0-EE8D-4D97-8407-DDD6DB0D0552}" type="parTrans">
      <dgm:prSet/>
      <dgm:spPr/>
    </dgm:pt>
    <dgm:pt modelId="{32B3A4DD-DCC8-408A-8B8B-30344E8CB0D2}" cxnId="{EB520CF0-EE8D-4D97-8407-DDD6DB0D0552}" type="sibTrans">
      <dgm:prSet/>
      <dgm:spPr/>
    </dgm:pt>
    <dgm:pt modelId="{8BFBC5BE-E928-4C9B-8F87-9144D01E9809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1" i="0" u="none" baseline="0">
              <a:solidFill>
                <a:schemeClr val="tx1"/>
              </a:solidFill>
              <a:rtl val="0"/>
            </a:rPr>
            <a:t>信息整合方法：</a:t>
          </a:r>
          <a:r>
            <a:rPr lang="zh-CN" b="0" i="0" u="none" baseline="0">
              <a:rtl val="0"/>
            </a:rPr>
            <a:t>将工具输出作为输入整合到LLMs中，使LLMs能够根据工具提供的信息制定更优越的回复。例如，ReCOMP开发了一个压缩器，将冗长的信息压缩成更简洁的格式，只保留最有用的信息。等</a:t>
          </a:r>
          <a:r>
            <a:rPr altLang="en-US"/>
            <a:t/>
          </a:r>
          <a:endParaRPr altLang="en-US"/>
        </a:p>
      </dgm:t>
    </dgm:pt>
    <dgm:pt modelId="{1BF73BD8-0D89-4287-9EED-69E17914E8CA}" cxnId="{C77DBF91-A7F7-4903-89F0-E88B5700073C}" type="parTrans">
      <dgm:prSet/>
      <dgm:spPr/>
    </dgm:pt>
    <dgm:pt modelId="{BA63FFFE-7634-4BCE-B8A4-108F5EE7DC1F}" cxnId="{C77DBF91-A7F7-4903-89F0-E88B5700073C}" type="sibTrans">
      <dgm:prSet/>
      <dgm:spPr/>
    </dgm:pt>
    <dgm:pt modelId="{B58A287E-9A82-45F4-B1B8-6A0A78D0210E}" type="pres">
      <dgm:prSet presAssocID="{83503888-B58C-4E6A-8FE3-D6374E811345}" presName="linear" presStyleCnt="0">
        <dgm:presLayoutVars>
          <dgm:animLvl val="lvl"/>
          <dgm:resizeHandles val="exact"/>
        </dgm:presLayoutVars>
      </dgm:prSet>
      <dgm:spPr/>
    </dgm:pt>
    <dgm:pt modelId="{E463B97F-378E-4604-9544-4C3DD83D9993}" type="pres">
      <dgm:prSet presAssocID="{F84CE655-8709-4D0F-85F7-CAC2E75B1D2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C3B8583-CCBB-42BE-BCF8-E11D50FE1E51}" type="pres">
      <dgm:prSet presAssocID="{32B3A4DD-DCC8-408A-8B8B-30344E8CB0D2}" presName="spacer" presStyleCnt="0"/>
      <dgm:spPr/>
    </dgm:pt>
    <dgm:pt modelId="{AEE73E5E-46BB-4807-8444-A0C7582842B5}" type="pres">
      <dgm:prSet presAssocID="{8BFBC5BE-E928-4C9B-8F87-9144D01E9809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B520CF0-EE8D-4D97-8407-DDD6DB0D0552}" srcId="{83503888-B58C-4E6A-8FE3-D6374E811345}" destId="{F84CE655-8709-4D0F-85F7-CAC2E75B1D20}" srcOrd="0" destOrd="0" parTransId="{00C56D3E-A7EB-494A-BF5D-A4756612965F}" sibTransId="{32B3A4DD-DCC8-408A-8B8B-30344E8CB0D2}"/>
    <dgm:cxn modelId="{C77DBF91-A7F7-4903-89F0-E88B5700073C}" srcId="{83503888-B58C-4E6A-8FE3-D6374E811345}" destId="{8BFBC5BE-E928-4C9B-8F87-9144D01E9809}" srcOrd="1" destOrd="0" parTransId="{1BF73BD8-0D89-4287-9EED-69E17914E8CA}" sibTransId="{BA63FFFE-7634-4BCE-B8A4-108F5EE7DC1F}"/>
    <dgm:cxn modelId="{81B670DD-3AAE-4C3D-ADA4-C2D133559466}" type="presOf" srcId="{83503888-B58C-4E6A-8FE3-D6374E811345}" destId="{B58A287E-9A82-45F4-B1B8-6A0A78D0210E}" srcOrd="0" destOrd="0" presId="urn:microsoft.com/office/officeart/2005/8/layout/vList2"/>
    <dgm:cxn modelId="{B983341D-81FF-4BD5-BA63-EA573961A914}" type="presParOf" srcId="{B58A287E-9A82-45F4-B1B8-6A0A78D0210E}" destId="{E463B97F-378E-4604-9544-4C3DD83D9993}" srcOrd="0" destOrd="0" presId="urn:microsoft.com/office/officeart/2005/8/layout/vList2"/>
    <dgm:cxn modelId="{A476318D-0CEC-4CB9-9781-81B3349991DB}" type="presOf" srcId="{F84CE655-8709-4D0F-85F7-CAC2E75B1D20}" destId="{E463B97F-378E-4604-9544-4C3DD83D9993}" srcOrd="0" destOrd="0" presId="urn:microsoft.com/office/officeart/2005/8/layout/vList2"/>
    <dgm:cxn modelId="{C8DFC107-70CE-4608-BACE-3EEBE5144F93}" type="presParOf" srcId="{B58A287E-9A82-45F4-B1B8-6A0A78D0210E}" destId="{EC3B8583-CCBB-42BE-BCF8-E11D50FE1E51}" srcOrd="1" destOrd="0" presId="urn:microsoft.com/office/officeart/2005/8/layout/vList2"/>
    <dgm:cxn modelId="{7E48D4E9-5C6A-4796-A016-0B96427473F9}" type="presParOf" srcId="{B58A287E-9A82-45F4-B1B8-6A0A78D0210E}" destId="{AEE73E5E-46BB-4807-8444-A0C7582842B5}" srcOrd="2" destOrd="0" presId="urn:microsoft.com/office/officeart/2005/8/layout/vList2"/>
    <dgm:cxn modelId="{2634B9EA-1F3E-4F20-999D-E9AC864D7945}" type="presOf" srcId="{8BFBC5BE-E928-4C9B-8F87-9144D01E9809}" destId="{AEE73E5E-46BB-4807-8444-A0C7582842B5}" srcOrd="0" destOrd="0" presId="urn:microsoft.com/office/officeart/2005/8/layout/vList2"/>
  </dgm:cxnLst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D5A466B-571B-4AB4-851F-46E9943550DA}" type="doc">
      <dgm:prSet qsTypeId="urn:microsoft.com/office/officeart/2005/8/quickstyle/simple3"/>
      <dgm:spPr/>
      <dgm:t>
        <a:bodyPr/>
        <a:p>
          <a:endParaRPr altLang="en-US"/>
        </a:p>
      </dgm:t>
    </dgm:pt>
    <dgm:pt modelId="{3A082C53-CAAC-465F-B769-0A3FD43EEF58}">
      <dgm:prSet/>
      <dgm:spPr/>
      <dgm:t>
        <a:bodyPr/>
        <a:p>
          <a:r>
            <a:rPr lang="zh-CN" b="1" i="0" u="none" baseline="0">
              <a:rtl val="0"/>
            </a:rPr>
            <a:t>高延迟：外部工具调用和数据处理导致的响应延迟。</a:t>
          </a:r>
          <a:endParaRPr altLang="en-US"/>
        </a:p>
      </dgm:t>
    </dgm:pt>
    <dgm:pt modelId="{2F02BBB0-B8C4-4A0A-8471-481C0FD5F8A2}" cxnId="{E8CA99A6-8334-48AC-9D78-B4B64088A0C8}" type="parTrans">
      <dgm:prSet/>
      <dgm:spPr/>
    </dgm:pt>
    <dgm:pt modelId="{2910DADB-B661-43AE-A181-C9102BF3B7AF}" cxnId="{E8CA99A6-8334-48AC-9D78-B4B64088A0C8}" type="sibTrans">
      <dgm:prSet/>
      <dgm:spPr/>
    </dgm:pt>
    <dgm:pt modelId="{E9921638-E0FE-4309-9542-D6AFFABE6A9E}">
      <dgm:prSet/>
      <dgm:spPr/>
      <dgm:t>
        <a:bodyPr/>
        <a:p>
          <a:r>
            <a:rPr lang="zh-CN" b="1" i="0" u="none" baseline="0">
              <a:rtl val="0"/>
            </a:rPr>
            <a:t>全面评价：缺乏严格且全面的评价框架，需综合考虑效率、精确度、成本和实用性。</a:t>
          </a:r>
          <a:endParaRPr altLang="en-US"/>
        </a:p>
      </dgm:t>
    </dgm:pt>
    <dgm:pt modelId="{75697B83-9387-4A8B-AB22-24C8D803F510}" cxnId="{4B082A18-68EC-40E7-8DDF-E4C1E8D96A01}" type="parTrans">
      <dgm:prSet/>
      <dgm:spPr/>
    </dgm:pt>
    <dgm:pt modelId="{B32601AC-87FA-4D3D-A14C-87524425218F}" cxnId="{4B082A18-68EC-40E7-8DDF-E4C1E8D96A01}" type="sibTrans">
      <dgm:prSet/>
      <dgm:spPr/>
    </dgm:pt>
    <dgm:pt modelId="{E625ADC2-9593-491B-90E1-051CAE29C0E0}">
      <dgm:prSet/>
      <dgm:spPr/>
      <dgm:t>
        <a:bodyPr/>
        <a:p>
          <a:r>
            <a:rPr lang="zh-CN" b="1" i="0" u="none" baseline="0">
              <a:rtl val="0"/>
            </a:rPr>
            <a:t>工具库建设：工具需全面且易于访问，当前数据集有限，难以覆盖广泛用户查询。</a:t>
          </a:r>
          <a:endParaRPr altLang="en-US"/>
        </a:p>
      </dgm:t>
    </dgm:pt>
    <dgm:pt modelId="{92FA91FB-79B2-47B1-A581-8D2EB6C8EA4B}" cxnId="{616CD570-CD11-47B7-B92D-6F98EF26296D}" type="parTrans">
      <dgm:prSet/>
      <dgm:spPr/>
    </dgm:pt>
    <dgm:pt modelId="{E46A70B0-8633-44B1-8A13-9CDDFC9798EF}" cxnId="{616CD570-CD11-47B7-B92D-6F98EF26296D}" type="sibTrans">
      <dgm:prSet/>
      <dgm:spPr/>
    </dgm:pt>
    <dgm:pt modelId="{1FA6A0BA-4AE9-4691-9B5C-C1FFEE4D126E}">
      <dgm:prSet/>
      <dgm:spPr/>
      <dgm:t>
        <a:bodyPr/>
        <a:p>
          <a:r>
            <a:rPr lang="zh-CN" b="1" i="0" u="none" baseline="0">
              <a:rtl val="0"/>
            </a:rPr>
            <a:t>安全稳健：提高工具学习的安全性和鲁棒性，避免错误传播和潜在风险。</a:t>
          </a:r>
          <a:endParaRPr altLang="en-US"/>
        </a:p>
      </dgm:t>
    </dgm:pt>
    <dgm:pt modelId="{044C03E7-E3FD-4832-8A58-04534E35FCF9}" cxnId="{211571AF-18F3-4646-8624-896B939CDEE4}" type="parTrans">
      <dgm:prSet/>
      <dgm:spPr/>
    </dgm:pt>
    <dgm:pt modelId="{A0B90F8D-DD85-42A2-B2DF-9DA51DE79E7E}" cxnId="{211571AF-18F3-4646-8624-896B939CDEE4}" type="sibTrans">
      <dgm:prSet/>
      <dgm:spPr/>
    </dgm:pt>
    <dgm:pt modelId="{B569D9C8-B889-4711-9621-EAC1168A7267}">
      <dgm:prSet/>
      <dgm:spPr/>
      <dgm:t>
        <a:bodyPr/>
        <a:p>
          <a:r>
            <a:rPr lang="zh-CN" b="1" i="0" u="none" baseline="0">
              <a:rtl val="0"/>
            </a:rPr>
            <a:t>统一框架：需要一个统一的工具学习框架，简化实施并促进跨模型比较。</a:t>
          </a:r>
          <a:endParaRPr altLang="en-US"/>
        </a:p>
      </dgm:t>
    </dgm:pt>
    <dgm:pt modelId="{9C03F16E-96CC-44FE-A358-4D8D8F0E35D9}" cxnId="{F4B9C8ED-0644-46F5-A080-30C2FBF43283}" type="parTrans">
      <dgm:prSet/>
      <dgm:spPr/>
    </dgm:pt>
    <dgm:pt modelId="{377D476B-7A70-4E1D-B8AF-C868BCDE7E1B}" cxnId="{F4B9C8ED-0644-46F5-A080-30C2FBF43283}" type="sibTrans">
      <dgm:prSet/>
      <dgm:spPr/>
    </dgm:pt>
    <dgm:pt modelId="{959F8D11-62E1-4414-9462-C8C120CA00B7}">
      <dgm:prSet/>
      <dgm:spPr/>
      <dgm:t>
        <a:bodyPr/>
        <a:p>
          <a:r>
            <a:rPr lang="zh-CN" b="1" i="0" u="none" baseline="0">
              <a:rtl val="0"/>
            </a:rPr>
            <a:t>真实基准：开发反映真实世界应用场景的基准测试，评估工具学习的实用性。</a:t>
          </a:r>
          <a:endParaRPr altLang="en-US"/>
        </a:p>
      </dgm:t>
    </dgm:pt>
    <dgm:pt modelId="{C4213607-A0E1-4C56-9397-CFFA589AF11B}" cxnId="{9AE4115A-AA39-43B9-97AD-87C4B278240E}" type="parTrans">
      <dgm:prSet/>
      <dgm:spPr/>
    </dgm:pt>
    <dgm:pt modelId="{CE667505-F439-473D-B872-1117E0B0D337}" cxnId="{9AE4115A-AA39-43B9-97AD-87C4B278240E}" type="sibTrans">
      <dgm:prSet/>
      <dgm:spPr/>
    </dgm:pt>
    <dgm:pt modelId="{275A4152-ED4B-47DE-BF87-EC573B5C8533}">
      <dgm:prSet/>
      <dgm:spPr/>
      <dgm:t>
        <a:bodyPr/>
        <a:p>
          <a:r>
            <a:rPr lang="zh-CN" b="1" i="0" u="none" baseline="0">
              <a:rtl val="0"/>
            </a:rPr>
            <a:t>多模态学习：探索多模态输入下的工具学习，增强对用户意图的理解和响应的丰富性。</a:t>
          </a:r>
          <a:endParaRPr altLang="en-US"/>
        </a:p>
      </dgm:t>
    </dgm:pt>
    <dgm:pt modelId="{0FE19F93-C8BD-4C82-AA5F-77E45A73B2D6}" cxnId="{078E87CF-C569-41D0-BBCC-D173592A2F95}" type="parTrans">
      <dgm:prSet/>
      <dgm:spPr/>
    </dgm:pt>
    <dgm:pt modelId="{A5257127-084C-413D-8659-798DC7DE939B}" cxnId="{078E87CF-C569-41D0-BBCC-D173592A2F95}" type="sibTrans">
      <dgm:prSet/>
      <dgm:spPr/>
    </dgm:pt>
    <dgm:pt modelId="{D37CA5DE-77A2-4B13-9894-5D919A2C10B4}" type="pres">
      <dgm:prSet presAssocID="{2D5A466B-571B-4AB4-851F-46E9943550DA}" presName="linear" presStyleCnt="0">
        <dgm:presLayoutVars>
          <dgm:animLvl val="lvl"/>
          <dgm:resizeHandles val="exact"/>
        </dgm:presLayoutVars>
      </dgm:prSet>
      <dgm:spPr/>
    </dgm:pt>
    <dgm:pt modelId="{41C112FD-1333-4CFA-A1DE-95CC64F723AE}" type="pres">
      <dgm:prSet presAssocID="{3A082C53-CAAC-465F-B769-0A3FD43EEF58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4F426CB8-82E1-4E92-B0C2-26B36B1EABC5}" type="pres">
      <dgm:prSet presAssocID="{2910DADB-B661-43AE-A181-C9102BF3B7AF}" presName="spacer" presStyleCnt="0"/>
      <dgm:spPr/>
    </dgm:pt>
    <dgm:pt modelId="{AAB7B2C3-A1D5-4BCA-92E1-DF1E344C2B36}" type="pres">
      <dgm:prSet presAssocID="{E9921638-E0FE-4309-9542-D6AFFABE6A9E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93639530-0573-4C11-A4E0-0C5D8DF2DB9C}" type="pres">
      <dgm:prSet presAssocID="{B32601AC-87FA-4D3D-A14C-87524425218F}" presName="spacer" presStyleCnt="0"/>
      <dgm:spPr/>
    </dgm:pt>
    <dgm:pt modelId="{20515558-1123-4577-AE3F-DF86E952082B}" type="pres">
      <dgm:prSet presAssocID="{E625ADC2-9593-491B-90E1-051CAE29C0E0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98C7A130-0BCB-43E7-B3CC-2CA4299F15A6}" type="pres">
      <dgm:prSet presAssocID="{E46A70B0-8633-44B1-8A13-9CDDFC9798EF}" presName="spacer" presStyleCnt="0"/>
      <dgm:spPr/>
    </dgm:pt>
    <dgm:pt modelId="{DC877087-E4D0-4731-8039-7660343FD36D}" type="pres">
      <dgm:prSet presAssocID="{1FA6A0BA-4AE9-4691-9B5C-C1FFEE4D126E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277800C3-B04F-4325-8124-277EC864A942}" type="pres">
      <dgm:prSet presAssocID="{A0B90F8D-DD85-42A2-B2DF-9DA51DE79E7E}" presName="spacer" presStyleCnt="0"/>
      <dgm:spPr/>
    </dgm:pt>
    <dgm:pt modelId="{4B9B95AE-6AE7-4AA4-B0DB-179D0DA767DF}" type="pres">
      <dgm:prSet presAssocID="{B569D9C8-B889-4711-9621-EAC1168A7267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B881767C-31C1-4B56-B2D2-0D4BD1DF8164}" type="pres">
      <dgm:prSet presAssocID="{377D476B-7A70-4E1D-B8AF-C868BCDE7E1B}" presName="spacer" presStyleCnt="0"/>
      <dgm:spPr/>
    </dgm:pt>
    <dgm:pt modelId="{516F0DB0-9B39-4588-87A6-3E46BDB1C839}" type="pres">
      <dgm:prSet presAssocID="{959F8D11-62E1-4414-9462-C8C120CA00B7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5A5DF598-8231-4581-B026-DD7D0E03FFDF}" type="pres">
      <dgm:prSet presAssocID="{CE667505-F439-473D-B872-1117E0B0D337}" presName="spacer" presStyleCnt="0"/>
      <dgm:spPr/>
    </dgm:pt>
    <dgm:pt modelId="{F318EFDD-D8FA-4C88-9B89-2CCD5C5E86DD}" type="pres">
      <dgm:prSet presAssocID="{275A4152-ED4B-47DE-BF87-EC573B5C8533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E8CA99A6-8334-48AC-9D78-B4B64088A0C8}" srcId="{2D5A466B-571B-4AB4-851F-46E9943550DA}" destId="{3A082C53-CAAC-465F-B769-0A3FD43EEF58}" srcOrd="0" destOrd="0" parTransId="{2F02BBB0-B8C4-4A0A-8471-481C0FD5F8A2}" sibTransId="{2910DADB-B661-43AE-A181-C9102BF3B7AF}"/>
    <dgm:cxn modelId="{4B082A18-68EC-40E7-8DDF-E4C1E8D96A01}" srcId="{2D5A466B-571B-4AB4-851F-46E9943550DA}" destId="{E9921638-E0FE-4309-9542-D6AFFABE6A9E}" srcOrd="1" destOrd="0" parTransId="{75697B83-9387-4A8B-AB22-24C8D803F510}" sibTransId="{B32601AC-87FA-4D3D-A14C-87524425218F}"/>
    <dgm:cxn modelId="{616CD570-CD11-47B7-B92D-6F98EF26296D}" srcId="{2D5A466B-571B-4AB4-851F-46E9943550DA}" destId="{E625ADC2-9593-491B-90E1-051CAE29C0E0}" srcOrd="2" destOrd="0" parTransId="{92FA91FB-79B2-47B1-A581-8D2EB6C8EA4B}" sibTransId="{E46A70B0-8633-44B1-8A13-9CDDFC9798EF}"/>
    <dgm:cxn modelId="{211571AF-18F3-4646-8624-896B939CDEE4}" srcId="{2D5A466B-571B-4AB4-851F-46E9943550DA}" destId="{1FA6A0BA-4AE9-4691-9B5C-C1FFEE4D126E}" srcOrd="3" destOrd="0" parTransId="{044C03E7-E3FD-4832-8A58-04534E35FCF9}" sibTransId="{A0B90F8D-DD85-42A2-B2DF-9DA51DE79E7E}"/>
    <dgm:cxn modelId="{F4B9C8ED-0644-46F5-A080-30C2FBF43283}" srcId="{2D5A466B-571B-4AB4-851F-46E9943550DA}" destId="{B569D9C8-B889-4711-9621-EAC1168A7267}" srcOrd="4" destOrd="0" parTransId="{9C03F16E-96CC-44FE-A358-4D8D8F0E35D9}" sibTransId="{377D476B-7A70-4E1D-B8AF-C868BCDE7E1B}"/>
    <dgm:cxn modelId="{9AE4115A-AA39-43B9-97AD-87C4B278240E}" srcId="{2D5A466B-571B-4AB4-851F-46E9943550DA}" destId="{959F8D11-62E1-4414-9462-C8C120CA00B7}" srcOrd="5" destOrd="0" parTransId="{C4213607-A0E1-4C56-9397-CFFA589AF11B}" sibTransId="{CE667505-F439-473D-B872-1117E0B0D337}"/>
    <dgm:cxn modelId="{078E87CF-C569-41D0-BBCC-D173592A2F95}" srcId="{2D5A466B-571B-4AB4-851F-46E9943550DA}" destId="{275A4152-ED4B-47DE-BF87-EC573B5C8533}" srcOrd="6" destOrd="0" parTransId="{0FE19F93-C8BD-4C82-AA5F-77E45A73B2D6}" sibTransId="{A5257127-084C-413D-8659-798DC7DE939B}"/>
    <dgm:cxn modelId="{0CCEDCF0-883D-49EA-A264-B74A47C1A91B}" type="presOf" srcId="{2D5A466B-571B-4AB4-851F-46E9943550DA}" destId="{D37CA5DE-77A2-4B13-9894-5D919A2C10B4}" srcOrd="0" destOrd="0" presId="urn:microsoft.com/office/officeart/2005/8/layout/vList2"/>
    <dgm:cxn modelId="{F2E43C33-1FDF-4D3D-88D8-A8379611A84A}" type="presParOf" srcId="{D37CA5DE-77A2-4B13-9894-5D919A2C10B4}" destId="{41C112FD-1333-4CFA-A1DE-95CC64F723AE}" srcOrd="0" destOrd="0" presId="urn:microsoft.com/office/officeart/2005/8/layout/vList2"/>
    <dgm:cxn modelId="{267350DF-36D3-481A-B5C1-9EF0892E4D27}" type="presOf" srcId="{3A082C53-CAAC-465F-B769-0A3FD43EEF58}" destId="{41C112FD-1333-4CFA-A1DE-95CC64F723AE}" srcOrd="0" destOrd="0" presId="urn:microsoft.com/office/officeart/2005/8/layout/vList2"/>
    <dgm:cxn modelId="{BE7F140E-53E0-4F9F-8FF6-E51BD31BD4EF}" type="presParOf" srcId="{D37CA5DE-77A2-4B13-9894-5D919A2C10B4}" destId="{4F426CB8-82E1-4E92-B0C2-26B36B1EABC5}" srcOrd="1" destOrd="0" presId="urn:microsoft.com/office/officeart/2005/8/layout/vList2"/>
    <dgm:cxn modelId="{7ABD9185-EEF2-4CEC-B45A-6E756A4155B1}" type="presParOf" srcId="{D37CA5DE-77A2-4B13-9894-5D919A2C10B4}" destId="{AAB7B2C3-A1D5-4BCA-92E1-DF1E344C2B36}" srcOrd="2" destOrd="0" presId="urn:microsoft.com/office/officeart/2005/8/layout/vList2"/>
    <dgm:cxn modelId="{95A9CDAB-B8F9-4A90-8697-9D43109CAB12}" type="presOf" srcId="{E9921638-E0FE-4309-9542-D6AFFABE6A9E}" destId="{AAB7B2C3-A1D5-4BCA-92E1-DF1E344C2B36}" srcOrd="0" destOrd="0" presId="urn:microsoft.com/office/officeart/2005/8/layout/vList2"/>
    <dgm:cxn modelId="{4CCFCF97-4DA8-421B-B7E1-A7482460D07C}" type="presParOf" srcId="{D37CA5DE-77A2-4B13-9894-5D919A2C10B4}" destId="{93639530-0573-4C11-A4E0-0C5D8DF2DB9C}" srcOrd="3" destOrd="0" presId="urn:microsoft.com/office/officeart/2005/8/layout/vList2"/>
    <dgm:cxn modelId="{7C0EA73B-CAD3-4465-9EB5-AC6E5A75EB46}" type="presParOf" srcId="{D37CA5DE-77A2-4B13-9894-5D919A2C10B4}" destId="{20515558-1123-4577-AE3F-DF86E952082B}" srcOrd="4" destOrd="0" presId="urn:microsoft.com/office/officeart/2005/8/layout/vList2"/>
    <dgm:cxn modelId="{D9F9A8E3-CE2C-4965-81E0-E6A9090A7953}" type="presOf" srcId="{E625ADC2-9593-491B-90E1-051CAE29C0E0}" destId="{20515558-1123-4577-AE3F-DF86E952082B}" srcOrd="0" destOrd="0" presId="urn:microsoft.com/office/officeart/2005/8/layout/vList2"/>
    <dgm:cxn modelId="{F91D41E0-5294-4F88-9E91-0F9A2C0A28B6}" type="presParOf" srcId="{D37CA5DE-77A2-4B13-9894-5D919A2C10B4}" destId="{98C7A130-0BCB-43E7-B3CC-2CA4299F15A6}" srcOrd="5" destOrd="0" presId="urn:microsoft.com/office/officeart/2005/8/layout/vList2"/>
    <dgm:cxn modelId="{10CC7DED-CEFE-42CB-851D-1B4C57624E81}" type="presParOf" srcId="{D37CA5DE-77A2-4B13-9894-5D919A2C10B4}" destId="{DC877087-E4D0-4731-8039-7660343FD36D}" srcOrd="6" destOrd="0" presId="urn:microsoft.com/office/officeart/2005/8/layout/vList2"/>
    <dgm:cxn modelId="{1E163895-0479-4B57-8519-CF1E75354CB4}" type="presOf" srcId="{1FA6A0BA-4AE9-4691-9B5C-C1FFEE4D126E}" destId="{DC877087-E4D0-4731-8039-7660343FD36D}" srcOrd="0" destOrd="0" presId="urn:microsoft.com/office/officeart/2005/8/layout/vList2"/>
    <dgm:cxn modelId="{17F84688-F7B3-4B0C-A574-15827D396B6D}" type="presParOf" srcId="{D37CA5DE-77A2-4B13-9894-5D919A2C10B4}" destId="{277800C3-B04F-4325-8124-277EC864A942}" srcOrd="7" destOrd="0" presId="urn:microsoft.com/office/officeart/2005/8/layout/vList2"/>
    <dgm:cxn modelId="{127803A6-D0EE-4F72-BEF8-565E314715C0}" type="presParOf" srcId="{D37CA5DE-77A2-4B13-9894-5D919A2C10B4}" destId="{4B9B95AE-6AE7-4AA4-B0DB-179D0DA767DF}" srcOrd="8" destOrd="0" presId="urn:microsoft.com/office/officeart/2005/8/layout/vList2"/>
    <dgm:cxn modelId="{5393FAD4-19F3-476E-97C0-DDB9DC58EB8E}" type="presOf" srcId="{B569D9C8-B889-4711-9621-EAC1168A7267}" destId="{4B9B95AE-6AE7-4AA4-B0DB-179D0DA767DF}" srcOrd="0" destOrd="0" presId="urn:microsoft.com/office/officeart/2005/8/layout/vList2"/>
    <dgm:cxn modelId="{B696353B-8BA5-431C-BAB5-251FAEA68226}" type="presParOf" srcId="{D37CA5DE-77A2-4B13-9894-5D919A2C10B4}" destId="{B881767C-31C1-4B56-B2D2-0D4BD1DF8164}" srcOrd="9" destOrd="0" presId="urn:microsoft.com/office/officeart/2005/8/layout/vList2"/>
    <dgm:cxn modelId="{DF009FF2-D440-48E3-9762-23627D2A5D8A}" type="presParOf" srcId="{D37CA5DE-77A2-4B13-9894-5D919A2C10B4}" destId="{516F0DB0-9B39-4588-87A6-3E46BDB1C839}" srcOrd="10" destOrd="0" presId="urn:microsoft.com/office/officeart/2005/8/layout/vList2"/>
    <dgm:cxn modelId="{D1D954FC-4ECB-4F85-B6B3-2567A8EB61C6}" type="presOf" srcId="{959F8D11-62E1-4414-9462-C8C120CA00B7}" destId="{516F0DB0-9B39-4588-87A6-3E46BDB1C839}" srcOrd="0" destOrd="0" presId="urn:microsoft.com/office/officeart/2005/8/layout/vList2"/>
    <dgm:cxn modelId="{B29079A9-1EF8-4923-9566-0CA563F942C9}" type="presParOf" srcId="{D37CA5DE-77A2-4B13-9894-5D919A2C10B4}" destId="{5A5DF598-8231-4581-B026-DD7D0E03FFDF}" srcOrd="11" destOrd="0" presId="urn:microsoft.com/office/officeart/2005/8/layout/vList2"/>
    <dgm:cxn modelId="{374C3122-5B79-4D4A-8436-F29BDA3739C4}" type="presParOf" srcId="{D37CA5DE-77A2-4B13-9894-5D919A2C10B4}" destId="{F318EFDD-D8FA-4C88-9B89-2CCD5C5E86DD}" srcOrd="12" destOrd="0" presId="urn:microsoft.com/office/officeart/2005/8/layout/vList2"/>
    <dgm:cxn modelId="{BC543E23-76EB-4482-80C9-AF8E04D7386E}" type="presOf" srcId="{275A4152-ED4B-47DE-BF87-EC573B5C8533}" destId="{F318EFDD-D8FA-4C88-9B89-2CCD5C5E86DD}" srcOrd="0" destOrd="0" presId="urn:microsoft.com/office/officeart/2005/8/layout/vList2"/>
  </dgm:cxnLst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4114800" cy="4400550"/>
        <a:chOff x="0" y="0"/>
        <a:chExt cx="4114800" cy="4400550"/>
      </a:xfrm>
    </dsp:grpSpPr>
    <dsp:sp modelId="{DB970F13-8E97-4D88-85DD-01A410F211E8}">
      <dsp:nvSpPr>
        <dsp:cNvPr id="3" name="圆角矩形 2"/>
        <dsp:cNvSpPr/>
      </dsp:nvSpPr>
      <dsp:spPr bwMode="white">
        <a:xfrm>
          <a:off x="1067276" y="0"/>
          <a:ext cx="1980248" cy="1100138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72390" tIns="72390" rIns="72390" bIns="72390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一、全面分析用户查询的复杂意图</a:t>
          </a:r>
          <a:endParaRPr altLang="en-US"/>
        </a:p>
      </dsp:txBody>
      <dsp:txXfrm>
        <a:off x="1067276" y="0"/>
        <a:ext cx="1980248" cy="1100138"/>
      </dsp:txXfrm>
    </dsp:sp>
    <dsp:sp modelId="{DC13311F-A4F3-4A57-8807-B4C92F7883D0}">
      <dsp:nvSpPr>
        <dsp:cNvPr id="4" name="右箭头 3"/>
        <dsp:cNvSpPr/>
      </dsp:nvSpPr>
      <dsp:spPr bwMode="white">
        <a:xfrm rot="5399999">
          <a:off x="1851124" y="1127641"/>
          <a:ext cx="412552" cy="49506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rot="-5400000" lIns="0" tIns="0" rIns="0" bIns="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</a:p>
      </dsp:txBody>
      <dsp:txXfrm rot="5399999">
        <a:off x="1851124" y="1127641"/>
        <a:ext cx="412552" cy="495062"/>
      </dsp:txXfrm>
    </dsp:sp>
    <dsp:sp modelId="{9EAF25DD-C6D8-46E6-9BD6-CCBDF02B2B41}">
      <dsp:nvSpPr>
        <dsp:cNvPr id="5" name="圆角矩形 4"/>
        <dsp:cNvSpPr/>
      </dsp:nvSpPr>
      <dsp:spPr bwMode="white">
        <a:xfrm>
          <a:off x="1067276" y="1650206"/>
          <a:ext cx="1980248" cy="1100138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72390" tIns="72390" rIns="72390" bIns="72390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二、将问题分解为子问题</a:t>
          </a:r>
          <a:endParaRPr altLang="en-US"/>
        </a:p>
      </dsp:txBody>
      <dsp:txXfrm>
        <a:off x="1067276" y="1650206"/>
        <a:ext cx="1980248" cy="1100138"/>
      </dsp:txXfrm>
    </dsp:sp>
    <dsp:sp modelId="{F77CB814-AA7E-4380-AC08-07C2BA82035B}">
      <dsp:nvSpPr>
        <dsp:cNvPr id="6" name="右箭头 5"/>
        <dsp:cNvSpPr/>
      </dsp:nvSpPr>
      <dsp:spPr bwMode="white">
        <a:xfrm rot="5399999">
          <a:off x="1851124" y="2777847"/>
          <a:ext cx="412552" cy="495062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rot="-5400000" lIns="0" tIns="0" rIns="0" bIns="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</a:p>
      </dsp:txBody>
      <dsp:txXfrm rot="5399999">
        <a:off x="1851124" y="2777847"/>
        <a:ext cx="412552" cy="495062"/>
      </dsp:txXfrm>
    </dsp:sp>
    <dsp:sp modelId="{F81E7BE5-E102-412A-B047-F9E36EE02ED0}">
      <dsp:nvSpPr>
        <dsp:cNvPr id="7" name="圆角矩形 6"/>
        <dsp:cNvSpPr/>
      </dsp:nvSpPr>
      <dsp:spPr bwMode="white">
        <a:xfrm>
          <a:off x="1067276" y="3300413"/>
          <a:ext cx="1980248" cy="1100138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72390" tIns="72390" rIns="72390" bIns="72390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三、描绘子问题之间的依赖关系和执行顺序</a:t>
          </a:r>
          <a:endParaRPr altLang="en-US"/>
        </a:p>
      </dsp:txBody>
      <dsp:txXfrm>
        <a:off x="1067276" y="3300413"/>
        <a:ext cx="1980248" cy="11001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7029450" cy="4744720"/>
        <a:chOff x="0" y="0"/>
        <a:chExt cx="7029450" cy="4744720"/>
      </a:xfrm>
    </dsp:grpSpPr>
    <dsp:sp modelId="{8CEF9407-DE4A-4ABF-AA88-B9DE1855CA7B}">
      <dsp:nvSpPr>
        <dsp:cNvPr id="3" name="矩形 2"/>
        <dsp:cNvSpPr/>
      </dsp:nvSpPr>
      <dsp:spPr bwMode="white">
        <a:xfrm>
          <a:off x="0" y="353695"/>
          <a:ext cx="3284790" cy="1310005"/>
        </a:xfrm>
        <a:prstGeom prst="rect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234696" tIns="134112" rIns="234696" bIns="134112" anchor="ctr"/>
        <a:lstStyle>
          <a:lvl1pPr algn="ctr">
            <a:defRPr sz="3300"/>
          </a:lvl1pPr>
          <a:lvl2pPr marL="228600" indent="-228600" algn="ctr">
            <a:defRPr sz="2500"/>
          </a:lvl2pPr>
          <a:lvl3pPr marL="457200" indent="-228600" algn="ctr">
            <a:defRPr sz="2500"/>
          </a:lvl3pPr>
          <a:lvl4pPr marL="685800" indent="-228600" algn="ctr">
            <a:defRPr sz="2500"/>
          </a:lvl4pPr>
          <a:lvl5pPr marL="914400" indent="-228600" algn="ctr">
            <a:defRPr sz="2500"/>
          </a:lvl5pPr>
          <a:lvl6pPr marL="1143000" indent="-228600" algn="ctr">
            <a:defRPr sz="2500"/>
          </a:lvl6pPr>
          <a:lvl7pPr marL="1371600" indent="-228600" algn="ctr">
            <a:defRPr sz="2500"/>
          </a:lvl7pPr>
          <a:lvl8pPr marL="1600200" indent="-228600" algn="ctr">
            <a:defRPr sz="2500"/>
          </a:lvl8pPr>
          <a:lvl9pPr marL="1828800" indent="-228600" algn="ctr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基于</a:t>
          </a:r>
          <a:r>
            <a:rPr lang="zh-CN" i="0" u="none" baseline="0">
              <a:solidFill>
                <a:srgbClr val="FF0000"/>
              </a:solidFill>
              <a:rtl val="0"/>
            </a:rPr>
            <a:t>检索器</a:t>
          </a:r>
          <a:r>
            <a:rPr lang="zh-CN" b="0" i="0" u="none" baseline="0">
              <a:rtl val="0"/>
            </a:rPr>
            <a:t>的工具选择</a:t>
          </a:r>
          <a:endParaRPr altLang="en-US"/>
        </a:p>
      </dsp:txBody>
      <dsp:txXfrm>
        <a:off x="0" y="353695"/>
        <a:ext cx="3284790" cy="1310005"/>
      </dsp:txXfrm>
    </dsp:sp>
    <dsp:sp modelId="{D7DA6310-A3C2-494F-AFEC-D2DD60375561}">
      <dsp:nvSpPr>
        <dsp:cNvPr id="4" name="矩形 3"/>
        <dsp:cNvSpPr/>
      </dsp:nvSpPr>
      <dsp:spPr bwMode="white">
        <a:xfrm>
          <a:off x="0" y="1663700"/>
          <a:ext cx="3284790" cy="2727325"/>
        </a:xfrm>
        <a:prstGeom prst="rect">
          <a:avLst/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vert="horz" wrap="square" lIns="106680" tIns="106680" rIns="142240" bIns="160020" anchor="t"/>
        <a:lstStyle>
          <a:lvl1pPr algn="l">
            <a:defRPr sz="3300"/>
          </a:lvl1pPr>
          <a:lvl2pPr marL="285750" indent="-285750" algn="l">
            <a:defRPr sz="3300"/>
          </a:lvl2pPr>
          <a:lvl3pPr marL="571500" indent="-285750" algn="l">
            <a:defRPr sz="3300"/>
          </a:lvl3pPr>
          <a:lvl4pPr marL="857250" indent="-285750" algn="l">
            <a:defRPr sz="3300"/>
          </a:lvl4pPr>
          <a:lvl5pPr marL="1143000" indent="-285750" algn="l">
            <a:defRPr sz="3300"/>
          </a:lvl5pPr>
          <a:lvl6pPr marL="1428750" indent="-285750" algn="l">
            <a:defRPr sz="3300"/>
          </a:lvl6pPr>
          <a:lvl7pPr marL="1714500" indent="-285750" algn="l">
            <a:defRPr sz="3300"/>
          </a:lvl7pPr>
          <a:lvl8pPr marL="2000250" indent="-285750" algn="l">
            <a:defRPr sz="3300"/>
          </a:lvl8pPr>
          <a:lvl9pPr marL="2286000" indent="-285750" algn="l">
            <a:defRPr sz="3300"/>
          </a:lvl9pPr>
        </a:lstStyle>
        <a:p>
          <a:pPr marL="228600" lvl="1" indent="-2286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sz="2000">
              <a:solidFill>
                <a:schemeClr val="dk1"/>
              </a:solidFill>
              <a:sym typeface="+mn-ea"/>
            </a:rPr>
            <a:t>使</a:t>
          </a:r>
          <a:r>
            <a:rPr lang="zh-CN" sz="2000">
              <a:solidFill>
                <a:schemeClr val="dk1"/>
              </a:solidFill>
              <a:sym typeface="+mn-ea"/>
            </a:rPr>
            <a:t>用检索器（如BM25或基于神经网络的密集检索方法）从大量工具中筛选出最相关的前k个工具。这种方法有助于减少LLMs处理大量工具描述时的计算负担和延迟。</a:t>
          </a:r>
          <a:endParaRPr lang="zh-CN" sz="2000">
            <a:solidFill>
              <a:schemeClr val="dk1"/>
            </a:solidFill>
            <a:sym typeface="+mn-ea"/>
          </a:endParaRPr>
        </a:p>
      </dsp:txBody>
      <dsp:txXfrm>
        <a:off x="0" y="1663700"/>
        <a:ext cx="3284790" cy="2727325"/>
      </dsp:txXfrm>
    </dsp:sp>
    <dsp:sp modelId="{1470D3D4-8093-41D5-81AC-2737B2428DB9}">
      <dsp:nvSpPr>
        <dsp:cNvPr id="5" name="矩形 4"/>
        <dsp:cNvSpPr/>
      </dsp:nvSpPr>
      <dsp:spPr bwMode="white">
        <a:xfrm>
          <a:off x="3744660" y="353695"/>
          <a:ext cx="3284790" cy="1310005"/>
        </a:xfrm>
        <a:prstGeom prst="rect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234696" tIns="134112" rIns="234696" bIns="134112" anchor="ctr"/>
        <a:lstStyle>
          <a:lvl1pPr algn="ctr">
            <a:defRPr sz="3300"/>
          </a:lvl1pPr>
          <a:lvl2pPr marL="228600" indent="-228600" algn="ctr">
            <a:defRPr sz="2500"/>
          </a:lvl2pPr>
          <a:lvl3pPr marL="457200" indent="-228600" algn="ctr">
            <a:defRPr sz="2500"/>
          </a:lvl3pPr>
          <a:lvl4pPr marL="685800" indent="-228600" algn="ctr">
            <a:defRPr sz="2500"/>
          </a:lvl4pPr>
          <a:lvl5pPr marL="914400" indent="-228600" algn="ctr">
            <a:defRPr sz="2500"/>
          </a:lvl5pPr>
          <a:lvl6pPr marL="1143000" indent="-228600" algn="ctr">
            <a:defRPr sz="2500"/>
          </a:lvl6pPr>
          <a:lvl7pPr marL="1371600" indent="-228600" algn="ctr">
            <a:defRPr sz="2500"/>
          </a:lvl7pPr>
          <a:lvl8pPr marL="1600200" indent="-228600" algn="ctr">
            <a:defRPr sz="2500"/>
          </a:lvl8pPr>
          <a:lvl9pPr marL="1828800" indent="-228600" algn="ctr">
            <a:defRPr sz="2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基于</a:t>
          </a:r>
          <a:r>
            <a:rPr lang="zh-CN" b="0" i="0" u="none" baseline="0">
              <a:solidFill>
                <a:srgbClr val="FF0000"/>
              </a:solidFill>
              <a:rtl val="0"/>
            </a:rPr>
            <a:t>LLM</a:t>
          </a:r>
          <a:r>
            <a:rPr lang="zh-CN" b="0" i="0" u="none" baseline="0">
              <a:rtl val="0"/>
            </a:rPr>
            <a:t>的工具选择</a:t>
          </a:r>
          <a:endParaRPr altLang="en-US"/>
        </a:p>
      </dsp:txBody>
      <dsp:txXfrm>
        <a:off x="3744660" y="353695"/>
        <a:ext cx="3284790" cy="1310005"/>
      </dsp:txXfrm>
    </dsp:sp>
    <dsp:sp modelId="{9E13B549-D770-478E-B45F-DA56ED44B4E1}">
      <dsp:nvSpPr>
        <dsp:cNvPr id="6" name="矩形 5"/>
        <dsp:cNvSpPr/>
      </dsp:nvSpPr>
      <dsp:spPr bwMode="white">
        <a:xfrm>
          <a:off x="3744660" y="1663700"/>
          <a:ext cx="3284790" cy="2727325"/>
        </a:xfrm>
        <a:prstGeom prst="rect">
          <a:avLst/>
        </a:prstGeom>
      </dsp:spPr>
      <dsp:style>
        <a:lnRef idx="2">
          <a:schemeClr val="accent1">
            <a:alpha val="90000"/>
            <a:tint val="40000"/>
          </a:schemeClr>
        </a:lnRef>
        <a:fillRef idx="1">
          <a:schemeClr val="accent1">
            <a:alpha val="90000"/>
            <a:tint val="40000"/>
          </a:schemeClr>
        </a:fillRef>
        <a:effectRef idx="0">
          <a:scrgbClr r="0" g="0" b="0"/>
        </a:effectRef>
        <a:fontRef idx="minor"/>
      </dsp:style>
      <dsp:txBody>
        <a:bodyPr vert="horz" wrap="square" lIns="106680" tIns="106680" rIns="142240" bIns="160020" anchor="t"/>
        <a:lstStyle>
          <a:lvl1pPr algn="l">
            <a:defRPr sz="3300"/>
          </a:lvl1pPr>
          <a:lvl2pPr marL="285750" indent="-285750" algn="l">
            <a:defRPr sz="3300"/>
          </a:lvl2pPr>
          <a:lvl3pPr marL="571500" indent="-285750" algn="l">
            <a:defRPr sz="3300"/>
          </a:lvl3pPr>
          <a:lvl4pPr marL="857250" indent="-285750" algn="l">
            <a:defRPr sz="3300"/>
          </a:lvl4pPr>
          <a:lvl5pPr marL="1143000" indent="-285750" algn="l">
            <a:defRPr sz="3300"/>
          </a:lvl5pPr>
          <a:lvl6pPr marL="1428750" indent="-285750" algn="l">
            <a:defRPr sz="3300"/>
          </a:lvl6pPr>
          <a:lvl7pPr marL="1714500" indent="-285750" algn="l">
            <a:defRPr sz="3300"/>
          </a:lvl7pPr>
          <a:lvl8pPr marL="2000250" indent="-285750" algn="l">
            <a:defRPr sz="3300"/>
          </a:lvl8pPr>
          <a:lvl9pPr marL="2286000" indent="-285750" algn="l">
            <a:defRPr sz="3300"/>
          </a:lvl9pPr>
        </a:lstStyle>
        <a:p>
          <a:pPr marL="228600" lvl="1" indent="-2286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sz="2000">
              <a:solidFill>
                <a:schemeClr val="dk1"/>
              </a:solidFill>
              <a:sym typeface="+mn-ea"/>
            </a:rPr>
            <a:t>在工具库数量有限或已获取到检索器筛选出的工具后，LLMs根据用户查询和工具描述选择最佳工具。这要求LLMs具备高度的推理能力，能够准确判断哪个工具最适合解决当前问题。</a:t>
          </a:r>
          <a:endParaRPr lang="zh-CN" sz="2000">
            <a:solidFill>
              <a:schemeClr val="dk1"/>
            </a:solidFill>
            <a:sym typeface="+mn-ea"/>
          </a:endParaRPr>
        </a:p>
      </dsp:txBody>
      <dsp:txXfrm>
        <a:off x="3744660" y="1663700"/>
        <a:ext cx="3284790" cy="27273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6096000" cy="5022215"/>
        <a:chOff x="0" y="0"/>
        <a:chExt cx="6096000" cy="5022215"/>
      </a:xfrm>
    </dsp:grpSpPr>
    <dsp:sp modelId="{11963B25-13EF-41B1-8085-BBA61516E5BF}">
      <dsp:nvSpPr>
        <dsp:cNvPr id="3" name="燕尾形 2"/>
        <dsp:cNvSpPr/>
      </dsp:nvSpPr>
      <dsp:spPr bwMode="white">
        <a:xfrm rot="5400000">
          <a:off x="-397886" y="397886"/>
          <a:ext cx="2652572" cy="1856800"/>
        </a:xfrm>
        <a:prstGeom prst="chevron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rot="-5400000" vert="horz" wrap="square" lIns="12065" tIns="12065" rIns="12065" bIns="12065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无需调整的</a:t>
          </a:r>
          <a:endParaRPr lang="zh-CN" b="0" i="0" u="none" baseline="0">
            <a:rtl val="0"/>
          </a:endParaRPr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方法</a:t>
          </a:r>
          <a:endParaRPr altLang="en-US"/>
        </a:p>
      </dsp:txBody>
      <dsp:txXfrm rot="5400000">
        <a:off x="-397886" y="397886"/>
        <a:ext cx="2652572" cy="1856800"/>
      </dsp:txXfrm>
    </dsp:sp>
    <dsp:sp modelId="{663AADB7-4D32-4ECE-9DB2-9E36C047F5BB}">
      <dsp:nvSpPr>
        <dsp:cNvPr id="4" name="同侧圆角矩形 3"/>
        <dsp:cNvSpPr/>
      </dsp:nvSpPr>
      <dsp:spPr bwMode="white">
        <a:xfrm rot="5400000">
          <a:off x="3114314" y="-1257514"/>
          <a:ext cx="1724172" cy="4239200"/>
        </a:xfrm>
        <a:prstGeom prst="round2SameRect">
          <a:avLst/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rot="-5400000" vert="horz" wrap="square" lIns="128016" tIns="11430" rIns="11430" bIns="11430" anchor="ctr"/>
        <a:lstStyle>
          <a:lvl1pPr algn="l">
            <a:defRPr sz="1800"/>
          </a:lvl1pPr>
          <a:lvl2pPr marL="171450" indent="-171450" algn="l">
            <a:defRPr sz="1800"/>
          </a:lvl2pPr>
          <a:lvl3pPr marL="342900" indent="-171450" algn="l">
            <a:defRPr sz="1800"/>
          </a:lvl3pPr>
          <a:lvl4pPr marL="514350" indent="-171450" algn="l">
            <a:defRPr sz="1800"/>
          </a:lvl4pPr>
          <a:lvl5pPr marL="685800" indent="-171450" algn="l">
            <a:defRPr sz="1800"/>
          </a:lvl5pPr>
          <a:lvl6pPr marL="857250" indent="-171450" algn="l">
            <a:defRPr sz="1800"/>
          </a:lvl6pPr>
          <a:lvl7pPr marL="1028700" indent="-171450" algn="l">
            <a:defRPr sz="1800"/>
          </a:lvl7pPr>
          <a:lvl8pPr marL="1200150" indent="-171450" algn="l">
            <a:defRPr sz="1800"/>
          </a:lvl8pPr>
          <a:lvl9pPr marL="1371600" indent="-171450" algn="l">
            <a:defRPr sz="1800"/>
          </a:lvl9pPr>
        </a:lstStyle>
        <a:p>
          <a:pPr lvl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>
              <a:solidFill>
                <a:schemeClr val="dk1"/>
              </a:solidFill>
              <a:sym typeface="+mn-ea"/>
            </a:rPr>
            <a:t>利用少次示例方法或基于规则的方法，通过策略性提示增强LLMs识别参数的能力。例如，Reverse Chain利用逆向思维，首先为任务选择一个最终工具，然后逐步填充所需参数。</a:t>
          </a:r>
          <a:endParaRPr lang="zh-CN">
            <a:solidFill>
              <a:schemeClr val="dk1"/>
            </a:solidFill>
          </a:endParaRPr>
        </a:p>
      </dsp:txBody>
      <dsp:txXfrm rot="5400000">
        <a:off x="3114314" y="-1257514"/>
        <a:ext cx="1724172" cy="4239200"/>
      </dsp:txXfrm>
    </dsp:sp>
    <dsp:sp modelId="{5A8D912D-C179-46BD-95C0-D72A30432A41}">
      <dsp:nvSpPr>
        <dsp:cNvPr id="5" name="燕尾形 4"/>
        <dsp:cNvSpPr/>
      </dsp:nvSpPr>
      <dsp:spPr bwMode="white">
        <a:xfrm rot="5400000">
          <a:off x="-397886" y="2767529"/>
          <a:ext cx="2652572" cy="1856800"/>
        </a:xfrm>
        <a:prstGeom prst="chevron">
          <a:avLst/>
        </a:prstGeom>
      </dsp:spPr>
      <dsp:style>
        <a:lnRef idx="2">
          <a:schemeClr val="accen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rot="-5400000" vert="horz" wrap="square" lIns="12065" tIns="12065" rIns="12065" bIns="12065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基于调整的</a:t>
          </a:r>
          <a:endParaRPr lang="zh-CN" b="0" i="0" u="none" baseline="0">
            <a:rtl val="0"/>
          </a:endParaRPr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0" i="0" u="none" baseline="0">
              <a:rtl val="0"/>
            </a:rPr>
            <a:t>方法</a:t>
          </a:r>
          <a:endParaRPr altLang="en-US"/>
        </a:p>
      </dsp:txBody>
      <dsp:txXfrm rot="5400000">
        <a:off x="-397886" y="2767529"/>
        <a:ext cx="2652572" cy="1856800"/>
      </dsp:txXfrm>
    </dsp:sp>
    <dsp:sp modelId="{3CA75CA2-A54D-4BFE-AA12-F8A74B19B96E}">
      <dsp:nvSpPr>
        <dsp:cNvPr id="6" name="同侧圆角矩形 5"/>
        <dsp:cNvSpPr/>
      </dsp:nvSpPr>
      <dsp:spPr bwMode="white">
        <a:xfrm rot="5400000">
          <a:off x="3114314" y="1112129"/>
          <a:ext cx="1724172" cy="4239200"/>
        </a:xfrm>
        <a:prstGeom prst="round2SameRect">
          <a:avLst/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rot="-5400000" vert="horz" wrap="square" lIns="128016" tIns="11430" rIns="11430" bIns="11430" anchor="ctr"/>
        <a:lstStyle>
          <a:lvl1pPr algn="l">
            <a:defRPr sz="1800"/>
          </a:lvl1pPr>
          <a:lvl2pPr marL="171450" indent="-171450" algn="l">
            <a:defRPr sz="1800"/>
          </a:lvl2pPr>
          <a:lvl3pPr marL="342900" indent="-171450" algn="l">
            <a:defRPr sz="1800"/>
          </a:lvl3pPr>
          <a:lvl4pPr marL="514350" indent="-171450" algn="l">
            <a:defRPr sz="1800"/>
          </a:lvl4pPr>
          <a:lvl5pPr marL="685800" indent="-171450" algn="l">
            <a:defRPr sz="1800"/>
          </a:lvl5pPr>
          <a:lvl6pPr marL="857250" indent="-171450" algn="l">
            <a:defRPr sz="1800"/>
          </a:lvl6pPr>
          <a:lvl7pPr marL="1028700" indent="-171450" algn="l">
            <a:defRPr sz="1800"/>
          </a:lvl7pPr>
          <a:lvl8pPr marL="1200150" indent="-171450" algn="l">
            <a:defRPr sz="1800"/>
          </a:lvl8pPr>
          <a:lvl9pPr marL="1371600" indent="-171450" algn="l">
            <a:defRPr sz="1800"/>
          </a:lvl9pPr>
        </a:lstStyle>
        <a:p>
          <a:pPr lvl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>
              <a:solidFill>
                <a:schemeClr val="dk1"/>
              </a:solidFill>
              <a:sym typeface="+mn-ea"/>
            </a:rPr>
            <a:t>通过微调LLMs的参数，使其更好地掌握工具使用。例如，GPT4Tools使用LoRA优化技术对开源LLMs进行微调，将工具使用能力集成到模型中。</a:t>
          </a:r>
          <a:endParaRPr lang="zh-CN">
            <a:solidFill>
              <a:schemeClr val="dk1"/>
            </a:solidFill>
          </a:endParaRPr>
        </a:p>
      </dsp:txBody>
      <dsp:txXfrm rot="5400000">
        <a:off x="3114314" y="1112129"/>
        <a:ext cx="1724172" cy="42392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5800090" cy="4095115"/>
        <a:chOff x="0" y="0"/>
        <a:chExt cx="5800090" cy="4095115"/>
      </a:xfrm>
    </dsp:grpSpPr>
    <dsp:sp modelId="{E463B97F-378E-4604-9544-4C3DD83D9993}">
      <dsp:nvSpPr>
        <dsp:cNvPr id="3" name="圆角矩形 2"/>
        <dsp:cNvSpPr/>
      </dsp:nvSpPr>
      <dsp:spPr bwMode="white">
        <a:xfrm>
          <a:off x="0" y="41197"/>
          <a:ext cx="5800090" cy="1976120"/>
        </a:xfrm>
        <a:prstGeom prst="roundRect">
          <a:avLst/>
        </a:prstGeom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="horz" wrap="square" lIns="91439" tIns="91439" rIns="91439" bIns="91439" anchor="ctr"/>
        <a:lstStyle>
          <a:lvl1pPr algn="l">
            <a:defRPr sz="2100"/>
          </a:lvl1pPr>
          <a:lvl2pPr marL="171450" indent="-171450" algn="l">
            <a:defRPr sz="1600"/>
          </a:lvl2pPr>
          <a:lvl3pPr marL="342900" indent="-171450" algn="l">
            <a:defRPr sz="1600"/>
          </a:lvl3pPr>
          <a:lvl4pPr marL="514350" indent="-171450" algn="l">
            <a:defRPr sz="1600"/>
          </a:lvl4pPr>
          <a:lvl5pPr marL="685800" indent="-171450" algn="l">
            <a:defRPr sz="1600"/>
          </a:lvl5pPr>
          <a:lvl6pPr marL="857250" indent="-171450" algn="l">
            <a:defRPr sz="1600"/>
          </a:lvl6pPr>
          <a:lvl7pPr marL="1028700" indent="-171450" algn="l">
            <a:defRPr sz="1600"/>
          </a:lvl7pPr>
          <a:lvl8pPr marL="1200150" indent="-171450" algn="l">
            <a:defRPr sz="1600"/>
          </a:lvl8pPr>
          <a:lvl9pPr marL="1371600" indent="-171450" algn="l">
            <a:defRPr sz="1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sz="2400" b="1" i="0" u="none" baseline="0">
              <a:solidFill>
                <a:schemeClr val="tx1"/>
              </a:solidFill>
              <a:rtl val="0"/>
            </a:rPr>
            <a:t>直接插入方法：</a:t>
          </a:r>
          <a:r>
            <a:rPr lang="zh-CN" sz="2400" b="0" i="0" u="none" baseline="0">
              <a:rtl val="0"/>
            </a:rPr>
            <a:t>将工具的输出直接插入到LLMs的生成过程中，但这种方法可能受到LLMs上下文长度限制的影响。</a:t>
          </a:r>
          <a:endParaRPr lang="zh-CN" altLang="en-US" sz="2400" b="0" i="0" u="none" baseline="0">
            <a:rtl val="0"/>
          </a:endParaRPr>
        </a:p>
      </dsp:txBody>
      <dsp:txXfrm>
        <a:off x="0" y="41197"/>
        <a:ext cx="5800090" cy="1976120"/>
      </dsp:txXfrm>
    </dsp:sp>
    <dsp:sp modelId="{AEE73E5E-46BB-4807-8444-A0C7582842B5}">
      <dsp:nvSpPr>
        <dsp:cNvPr id="4" name="圆角矩形 3"/>
        <dsp:cNvSpPr/>
      </dsp:nvSpPr>
      <dsp:spPr bwMode="white">
        <a:xfrm>
          <a:off x="0" y="2077798"/>
          <a:ext cx="5800090" cy="1976120"/>
        </a:xfrm>
        <a:prstGeom prst="roundRect">
          <a:avLst/>
        </a:prstGeom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="horz" wrap="square" lIns="80010" tIns="80010" rIns="80010" bIns="80010" anchor="ctr"/>
        <a:lstStyle>
          <a:lvl1pPr algn="l">
            <a:defRPr sz="2100"/>
          </a:lvl1pPr>
          <a:lvl2pPr marL="171450" indent="-171450" algn="l">
            <a:defRPr sz="1600"/>
          </a:lvl2pPr>
          <a:lvl3pPr marL="342900" indent="-171450" algn="l">
            <a:defRPr sz="1600"/>
          </a:lvl3pPr>
          <a:lvl4pPr marL="514350" indent="-171450" algn="l">
            <a:defRPr sz="1600"/>
          </a:lvl4pPr>
          <a:lvl5pPr marL="685800" indent="-171450" algn="l">
            <a:defRPr sz="1600"/>
          </a:lvl5pPr>
          <a:lvl6pPr marL="857250" indent="-171450" algn="l">
            <a:defRPr sz="1600"/>
          </a:lvl6pPr>
          <a:lvl7pPr marL="1028700" indent="-171450" algn="l">
            <a:defRPr sz="1600"/>
          </a:lvl7pPr>
          <a:lvl8pPr marL="1200150" indent="-171450" algn="l">
            <a:defRPr sz="1600"/>
          </a:lvl8pPr>
          <a:lvl9pPr marL="1371600" indent="-171450" algn="l">
            <a:defRPr sz="1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1" i="0" u="none" baseline="0">
              <a:solidFill>
                <a:schemeClr val="tx1"/>
              </a:solidFill>
              <a:rtl val="0"/>
            </a:rPr>
            <a:t>信息整合方法：</a:t>
          </a:r>
          <a:r>
            <a:rPr lang="zh-CN" b="0" i="0" u="none" baseline="0">
              <a:rtl val="0"/>
            </a:rPr>
            <a:t>将工具输出作为输入整合到LLMs中，使LLMs能够根据工具提供的信息制定更优越的回复。例如，ReCOMP开发了一个压缩器，将冗长的信息压缩成更简洁的格式，只保留最有用的信息。等</a:t>
          </a:r>
          <a:endParaRPr altLang="en-US"/>
        </a:p>
      </dsp:txBody>
      <dsp:txXfrm>
        <a:off x="0" y="2077798"/>
        <a:ext cx="5800090" cy="19761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10038715" cy="4304665"/>
        <a:chOff x="0" y="0"/>
        <a:chExt cx="10038715" cy="4304665"/>
      </a:xfrm>
    </dsp:grpSpPr>
    <dsp:sp modelId="{41C112FD-1333-4CFA-A1DE-95CC64F723AE}">
      <dsp:nvSpPr>
        <dsp:cNvPr id="3" name="圆角矩形 2"/>
        <dsp:cNvSpPr/>
      </dsp:nvSpPr>
      <dsp:spPr bwMode="white">
        <a:xfrm>
          <a:off x="0" y="119300"/>
          <a:ext cx="10038715" cy="5314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lt1"/>
        </a:lnRef>
        <a:fillRef idx="2">
          <a:schemeClr val="accent1"/>
        </a:fillRef>
        <a:effectRef idx="1">
          <a:scrgbClr r="0" g="0" b="0"/>
        </a:effectRef>
        <a:fontRef idx="minor">
          <a:schemeClr val="dk1"/>
        </a:fontRef>
      </dsp:style>
      <dsp:txBody>
        <a:bodyPr lIns="76200" tIns="76200" rIns="76200" bIns="76200" anchor="ctr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1" i="0" u="none" baseline="0">
              <a:rtl val="0"/>
            </a:rPr>
            <a:t>高延迟：外部工具调用和数据处理导致的响应延迟。</a:t>
          </a:r>
          <a:endParaRPr altLang="en-US"/>
        </a:p>
      </dsp:txBody>
      <dsp:txXfrm>
        <a:off x="0" y="119300"/>
        <a:ext cx="10038715" cy="531495"/>
      </dsp:txXfrm>
    </dsp:sp>
    <dsp:sp modelId="{AAB7B2C3-A1D5-4BCA-92E1-DF1E344C2B36}">
      <dsp:nvSpPr>
        <dsp:cNvPr id="4" name="圆角矩形 3"/>
        <dsp:cNvSpPr/>
      </dsp:nvSpPr>
      <dsp:spPr bwMode="white">
        <a:xfrm>
          <a:off x="0" y="708395"/>
          <a:ext cx="10038715" cy="5314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lt1"/>
        </a:lnRef>
        <a:fillRef idx="2">
          <a:schemeClr val="accent1"/>
        </a:fillRef>
        <a:effectRef idx="1">
          <a:scrgbClr r="0" g="0" b="0"/>
        </a:effectRef>
        <a:fontRef idx="minor">
          <a:schemeClr val="dk1"/>
        </a:fontRef>
      </dsp:style>
      <dsp:txBody>
        <a:bodyPr lIns="76200" tIns="76200" rIns="76200" bIns="76200" anchor="ctr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1" i="0" u="none" baseline="0">
              <a:rtl val="0"/>
            </a:rPr>
            <a:t>全面评价：缺乏严格且全面的评价框架，需综合考虑效率、精确度、成本和实用性。</a:t>
          </a:r>
          <a:endParaRPr altLang="en-US"/>
        </a:p>
      </dsp:txBody>
      <dsp:txXfrm>
        <a:off x="0" y="708395"/>
        <a:ext cx="10038715" cy="531495"/>
      </dsp:txXfrm>
    </dsp:sp>
    <dsp:sp modelId="{20515558-1123-4577-AE3F-DF86E952082B}">
      <dsp:nvSpPr>
        <dsp:cNvPr id="5" name="圆角矩形 4"/>
        <dsp:cNvSpPr/>
      </dsp:nvSpPr>
      <dsp:spPr bwMode="white">
        <a:xfrm>
          <a:off x="0" y="1297490"/>
          <a:ext cx="10038715" cy="5314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lt1"/>
        </a:lnRef>
        <a:fillRef idx="2">
          <a:schemeClr val="accent1"/>
        </a:fillRef>
        <a:effectRef idx="1">
          <a:scrgbClr r="0" g="0" b="0"/>
        </a:effectRef>
        <a:fontRef idx="minor">
          <a:schemeClr val="dk1"/>
        </a:fontRef>
      </dsp:style>
      <dsp:txBody>
        <a:bodyPr lIns="76200" tIns="76200" rIns="76200" bIns="76200" anchor="ctr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1" i="0" u="none" baseline="0">
              <a:rtl val="0"/>
            </a:rPr>
            <a:t>工具库建设：工具需全面且易于访问，当前数据集有限，难以覆盖广泛用户查询。</a:t>
          </a:r>
          <a:endParaRPr altLang="en-US"/>
        </a:p>
      </dsp:txBody>
      <dsp:txXfrm>
        <a:off x="0" y="1297490"/>
        <a:ext cx="10038715" cy="531495"/>
      </dsp:txXfrm>
    </dsp:sp>
    <dsp:sp modelId="{DC877087-E4D0-4731-8039-7660343FD36D}">
      <dsp:nvSpPr>
        <dsp:cNvPr id="6" name="圆角矩形 5"/>
        <dsp:cNvSpPr/>
      </dsp:nvSpPr>
      <dsp:spPr bwMode="white">
        <a:xfrm>
          <a:off x="0" y="1886585"/>
          <a:ext cx="10038715" cy="5314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lt1"/>
        </a:lnRef>
        <a:fillRef idx="2">
          <a:schemeClr val="accent1"/>
        </a:fillRef>
        <a:effectRef idx="1">
          <a:scrgbClr r="0" g="0" b="0"/>
        </a:effectRef>
        <a:fontRef idx="minor">
          <a:schemeClr val="dk1"/>
        </a:fontRef>
      </dsp:style>
      <dsp:txBody>
        <a:bodyPr lIns="76200" tIns="76200" rIns="76200" bIns="76200" anchor="ctr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1" i="0" u="none" baseline="0">
              <a:rtl val="0"/>
            </a:rPr>
            <a:t>安全稳健：提高工具学习的安全性和鲁棒性，避免错误传播和潜在风险。</a:t>
          </a:r>
          <a:endParaRPr altLang="en-US"/>
        </a:p>
      </dsp:txBody>
      <dsp:txXfrm>
        <a:off x="0" y="1886585"/>
        <a:ext cx="10038715" cy="531495"/>
      </dsp:txXfrm>
    </dsp:sp>
    <dsp:sp modelId="{4B9B95AE-6AE7-4AA4-B0DB-179D0DA767DF}">
      <dsp:nvSpPr>
        <dsp:cNvPr id="7" name="圆角矩形 6"/>
        <dsp:cNvSpPr/>
      </dsp:nvSpPr>
      <dsp:spPr bwMode="white">
        <a:xfrm>
          <a:off x="0" y="2475680"/>
          <a:ext cx="10038715" cy="5314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lt1"/>
        </a:lnRef>
        <a:fillRef idx="2">
          <a:schemeClr val="accent1"/>
        </a:fillRef>
        <a:effectRef idx="1">
          <a:scrgbClr r="0" g="0" b="0"/>
        </a:effectRef>
        <a:fontRef idx="minor">
          <a:schemeClr val="dk1"/>
        </a:fontRef>
      </dsp:style>
      <dsp:txBody>
        <a:bodyPr lIns="76200" tIns="76200" rIns="76200" bIns="76200" anchor="ctr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1" i="0" u="none" baseline="0">
              <a:rtl val="0"/>
            </a:rPr>
            <a:t>统一框架：需要一个统一的工具学习框架，简化实施并促进跨模型比较。</a:t>
          </a:r>
          <a:endParaRPr altLang="en-US"/>
        </a:p>
      </dsp:txBody>
      <dsp:txXfrm>
        <a:off x="0" y="2475680"/>
        <a:ext cx="10038715" cy="531495"/>
      </dsp:txXfrm>
    </dsp:sp>
    <dsp:sp modelId="{516F0DB0-9B39-4588-87A6-3E46BDB1C839}">
      <dsp:nvSpPr>
        <dsp:cNvPr id="8" name="圆角矩形 7"/>
        <dsp:cNvSpPr/>
      </dsp:nvSpPr>
      <dsp:spPr bwMode="white">
        <a:xfrm>
          <a:off x="0" y="3064775"/>
          <a:ext cx="10038715" cy="5314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lt1"/>
        </a:lnRef>
        <a:fillRef idx="2">
          <a:schemeClr val="accent1"/>
        </a:fillRef>
        <a:effectRef idx="1">
          <a:scrgbClr r="0" g="0" b="0"/>
        </a:effectRef>
        <a:fontRef idx="minor">
          <a:schemeClr val="dk1"/>
        </a:fontRef>
      </dsp:style>
      <dsp:txBody>
        <a:bodyPr lIns="76200" tIns="76200" rIns="76200" bIns="76200" anchor="ctr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1" i="0" u="none" baseline="0">
              <a:rtl val="0"/>
            </a:rPr>
            <a:t>真实基准：开发反映真实世界应用场景的基准测试，评估工具学习的实用性。</a:t>
          </a:r>
          <a:endParaRPr altLang="en-US"/>
        </a:p>
      </dsp:txBody>
      <dsp:txXfrm>
        <a:off x="0" y="3064775"/>
        <a:ext cx="10038715" cy="531495"/>
      </dsp:txXfrm>
    </dsp:sp>
    <dsp:sp modelId="{F318EFDD-D8FA-4C88-9B89-2CCD5C5E86DD}">
      <dsp:nvSpPr>
        <dsp:cNvPr id="9" name="圆角矩形 8"/>
        <dsp:cNvSpPr/>
      </dsp:nvSpPr>
      <dsp:spPr bwMode="white">
        <a:xfrm>
          <a:off x="0" y="3653870"/>
          <a:ext cx="10038715" cy="531495"/>
        </a:xfrm>
        <a:prstGeom prst="roundRect">
          <a:avLst/>
        </a:prstGeom>
        <a:sp3d prstMaterial="dkEdge">
          <a:bevelT w="8200" h="38100"/>
        </a:sp3d>
      </dsp:spPr>
      <dsp:style>
        <a:lnRef idx="0">
          <a:schemeClr val="lt1"/>
        </a:lnRef>
        <a:fillRef idx="2">
          <a:schemeClr val="accent1"/>
        </a:fillRef>
        <a:effectRef idx="1">
          <a:scrgbClr r="0" g="0" b="0"/>
        </a:effectRef>
        <a:fontRef idx="minor">
          <a:schemeClr val="dk1"/>
        </a:fontRef>
      </dsp:style>
      <dsp:txBody>
        <a:bodyPr lIns="76200" tIns="76200" rIns="76200" bIns="76200" anchor="ctr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b="1" i="0" u="none" baseline="0">
              <a:rtl val="0"/>
            </a:rPr>
            <a:t>多模态学习：探索多模态输入下的工具学习，增强对用户意图的理解和响应的丰富性。</a:t>
          </a:r>
          <a:endParaRPr altLang="en-US"/>
        </a:p>
      </dsp:txBody>
      <dsp:txXfrm>
        <a:off x="0" y="3653870"/>
        <a:ext cx="10038715" cy="5314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type="chevron" r:blip="" rot="90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ound2SameRect" r:blip="" rot="90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ound2SameRect" r:blip="" rot="-90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wdp>
</file>

<file path=ppt/media/image4.png>
</file>

<file path=ppt/media/image5.png>
</file>

<file path=ppt/media/image6.wdp>
</file>

<file path=ppt/media/image7.png>
</file>

<file path=ppt/media/image8.wdp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microsoft.com/office/2007/relationships/hdphoto" Target="../media/image3.wdp"/><Relationship Id="rId5" Type="http://schemas.openxmlformats.org/officeDocument/2006/relationships/image" Target="../media/image2.png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0" Type="http://schemas.openxmlformats.org/officeDocument/2006/relationships/tags" Target="../tags/tag26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microsoft.com/office/2007/relationships/hdphoto" Target="../media/image6.wdp"/><Relationship Id="rId7" Type="http://schemas.openxmlformats.org/officeDocument/2006/relationships/image" Target="../media/image5.png"/><Relationship Id="rId6" Type="http://schemas.openxmlformats.org/officeDocument/2006/relationships/tags" Target="../tags/tag30.xml"/><Relationship Id="rId5" Type="http://schemas.openxmlformats.org/officeDocument/2006/relationships/image" Target="../media/image4.png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8" Type="http://schemas.openxmlformats.org/officeDocument/2006/relationships/tags" Target="../tags/tag40.xml"/><Relationship Id="rId17" Type="http://schemas.openxmlformats.org/officeDocument/2006/relationships/tags" Target="../tags/tag39.xml"/><Relationship Id="rId16" Type="http://schemas.openxmlformats.org/officeDocument/2006/relationships/tags" Target="../tags/tag38.xml"/><Relationship Id="rId15" Type="http://schemas.openxmlformats.org/officeDocument/2006/relationships/tags" Target="../tags/tag37.xml"/><Relationship Id="rId14" Type="http://schemas.openxmlformats.org/officeDocument/2006/relationships/tags" Target="../tags/tag36.xml"/><Relationship Id="rId13" Type="http://schemas.openxmlformats.org/officeDocument/2006/relationships/tags" Target="../tags/tag35.xml"/><Relationship Id="rId12" Type="http://schemas.openxmlformats.org/officeDocument/2006/relationships/tags" Target="../tags/tag34.xml"/><Relationship Id="rId11" Type="http://schemas.openxmlformats.org/officeDocument/2006/relationships/tags" Target="../tags/tag33.xml"/><Relationship Id="rId10" Type="http://schemas.openxmlformats.org/officeDocument/2006/relationships/tags" Target="../tags/tag32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6.xml"/><Relationship Id="rId8" Type="http://schemas.openxmlformats.org/officeDocument/2006/relationships/tags" Target="../tags/tag75.xml"/><Relationship Id="rId7" Type="http://schemas.openxmlformats.org/officeDocument/2006/relationships/tags" Target="../tags/tag74.xml"/><Relationship Id="rId6" Type="http://schemas.microsoft.com/office/2007/relationships/hdphoto" Target="../media/image6.wdp"/><Relationship Id="rId5" Type="http://schemas.openxmlformats.org/officeDocument/2006/relationships/image" Target="../media/image5.png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7" Type="http://schemas.openxmlformats.org/officeDocument/2006/relationships/tags" Target="../tags/tag84.xml"/><Relationship Id="rId16" Type="http://schemas.openxmlformats.org/officeDocument/2006/relationships/tags" Target="../tags/tag83.xml"/><Relationship Id="rId15" Type="http://schemas.openxmlformats.org/officeDocument/2006/relationships/tags" Target="../tags/tag82.xml"/><Relationship Id="rId14" Type="http://schemas.openxmlformats.org/officeDocument/2006/relationships/tags" Target="../tags/tag81.xml"/><Relationship Id="rId13" Type="http://schemas.openxmlformats.org/officeDocument/2006/relationships/tags" Target="../tags/tag80.xml"/><Relationship Id="rId12" Type="http://schemas.openxmlformats.org/officeDocument/2006/relationships/tags" Target="../tags/tag79.xml"/><Relationship Id="rId11" Type="http://schemas.openxmlformats.org/officeDocument/2006/relationships/tags" Target="../tags/tag78.xml"/><Relationship Id="rId10" Type="http://schemas.openxmlformats.org/officeDocument/2006/relationships/tags" Target="../tags/tag77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任意多边形: 形状 2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1"/>
          </a:xfrm>
          <a:custGeom>
            <a:avLst/>
            <a:gdLst>
              <a:gd name="connsiteX0" fmla="*/ 393867 w 12192000"/>
              <a:gd name="connsiteY0" fmla="*/ 210060 h 6858001"/>
              <a:gd name="connsiteX1" fmla="*/ 209550 w 12192000"/>
              <a:gd name="connsiteY1" fmla="*/ 394377 h 6858001"/>
              <a:gd name="connsiteX2" fmla="*/ 209550 w 12192000"/>
              <a:gd name="connsiteY2" fmla="*/ 6463623 h 6858001"/>
              <a:gd name="connsiteX3" fmla="*/ 393867 w 12192000"/>
              <a:gd name="connsiteY3" fmla="*/ 6647940 h 6858001"/>
              <a:gd name="connsiteX4" fmla="*/ 11798133 w 12192000"/>
              <a:gd name="connsiteY4" fmla="*/ 6647940 h 6858001"/>
              <a:gd name="connsiteX5" fmla="*/ 11982450 w 12192000"/>
              <a:gd name="connsiteY5" fmla="*/ 6463623 h 6858001"/>
              <a:gd name="connsiteX6" fmla="*/ 11982450 w 12192000"/>
              <a:gd name="connsiteY6" fmla="*/ 394377 h 6858001"/>
              <a:gd name="connsiteX7" fmla="*/ 11798133 w 12192000"/>
              <a:gd name="connsiteY7" fmla="*/ 210060 h 6858001"/>
              <a:gd name="connsiteX8" fmla="*/ 0 w 12192000"/>
              <a:gd name="connsiteY8" fmla="*/ 0 h 6858001"/>
              <a:gd name="connsiteX9" fmla="*/ 12192000 w 12192000"/>
              <a:gd name="connsiteY9" fmla="*/ 0 h 6858001"/>
              <a:gd name="connsiteX10" fmla="*/ 12192000 w 12192000"/>
              <a:gd name="connsiteY10" fmla="*/ 6858001 h 6858001"/>
              <a:gd name="connsiteX11" fmla="*/ 0 w 12192000"/>
              <a:gd name="connsiteY11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1">
                <a:moveTo>
                  <a:pt x="393867" y="210060"/>
                </a:moveTo>
                <a:cubicBezTo>
                  <a:pt x="292072" y="210060"/>
                  <a:pt x="209550" y="292582"/>
                  <a:pt x="209550" y="394377"/>
                </a:cubicBezTo>
                <a:lnTo>
                  <a:pt x="209550" y="6463623"/>
                </a:lnTo>
                <a:cubicBezTo>
                  <a:pt x="209550" y="6565418"/>
                  <a:pt x="292072" y="6647940"/>
                  <a:pt x="393867" y="6647940"/>
                </a:cubicBezTo>
                <a:lnTo>
                  <a:pt x="11798133" y="6647940"/>
                </a:lnTo>
                <a:cubicBezTo>
                  <a:pt x="11899928" y="6647940"/>
                  <a:pt x="11982450" y="6565418"/>
                  <a:pt x="11982450" y="6463623"/>
                </a:cubicBezTo>
                <a:lnTo>
                  <a:pt x="11982450" y="394377"/>
                </a:lnTo>
                <a:cubicBezTo>
                  <a:pt x="11982450" y="292582"/>
                  <a:pt x="11899928" y="210060"/>
                  <a:pt x="11798133" y="21006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gradFill>
            <a:gsLst>
              <a:gs pos="45000">
                <a:schemeClr val="accent1">
                  <a:alpha val="23000"/>
                </a:schemeClr>
              </a:gs>
              <a:gs pos="100000">
                <a:schemeClr val="accent1">
                  <a:alpha val="4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>
            <p:custDataLst>
              <p:tags r:id="rId3"/>
            </p:custDataLst>
          </p:nvPr>
        </p:nvSpPr>
        <p:spPr>
          <a:xfrm>
            <a:off x="1520410" y="1352910"/>
            <a:ext cx="4186489" cy="4186489"/>
          </a:xfrm>
          <a:prstGeom prst="ellipse">
            <a:avLst/>
          </a:prstGeom>
          <a:gradFill flip="none" rotWithShape="1">
            <a:gsLst>
              <a:gs pos="56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87" t="28863" r="15447" b="27063"/>
          <a:stretch>
            <a:fillRect/>
          </a:stretch>
        </p:blipFill>
        <p:spPr>
          <a:xfrm>
            <a:off x="1338540" y="1630295"/>
            <a:ext cx="5096727" cy="366049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 userDrawn="1">
            <p:ph type="ctrTitle"/>
            <p:custDataLst>
              <p:tags r:id="rId6"/>
            </p:custDataLst>
          </p:nvPr>
        </p:nvSpPr>
        <p:spPr>
          <a:xfrm>
            <a:off x="6059488" y="1838014"/>
            <a:ext cx="5257800" cy="2154060"/>
          </a:xfr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60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公司名占位符 6"/>
          <p:cNvSpPr>
            <a:spLocks noGrp="1"/>
          </p:cNvSpPr>
          <p:nvPr userDrawn="1">
            <p:ph type="body" sz="quarter" idx="13" hasCustomPrompt="1"/>
            <p:custDataLst>
              <p:tags r:id="rId10"/>
            </p:custDataLst>
          </p:nvPr>
        </p:nvSpPr>
        <p:spPr>
          <a:xfrm>
            <a:off x="8424588" y="783400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公司名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11"/>
            </p:custDataLst>
          </p:nvPr>
        </p:nvSpPr>
        <p:spPr>
          <a:xfrm>
            <a:off x="8437288" y="4286496"/>
            <a:ext cx="2867300" cy="5040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 userDrawn="1">
            <p:custDataLst>
              <p:tags r:id="rId12"/>
            </p:custDataLst>
          </p:nvPr>
        </p:nvCxnSpPr>
        <p:spPr>
          <a:xfrm>
            <a:off x="2263569" y="5928715"/>
            <a:ext cx="9053719" cy="0"/>
          </a:xfrm>
          <a:prstGeom prst="line">
            <a:avLst/>
          </a:prstGeom>
          <a:ln>
            <a:solidFill>
              <a:schemeClr val="accent1"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 userDrawn="1">
            <p:custDataLst>
              <p:tags r:id="rId13"/>
            </p:custDataLst>
          </p:nvPr>
        </p:nvSpPr>
        <p:spPr>
          <a:xfrm>
            <a:off x="901739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0" name="椭圆 19"/>
          <p:cNvSpPr/>
          <p:nvPr userDrawn="1">
            <p:custDataLst>
              <p:tags r:id="rId14"/>
            </p:custDataLst>
          </p:nvPr>
        </p:nvSpPr>
        <p:spPr>
          <a:xfrm>
            <a:off x="1090973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3" name="椭圆 22"/>
          <p:cNvSpPr/>
          <p:nvPr userDrawn="1">
            <p:custDataLst>
              <p:tags r:id="rId15"/>
            </p:custDataLst>
          </p:nvPr>
        </p:nvSpPr>
        <p:spPr>
          <a:xfrm>
            <a:off x="1280207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5" name="椭圆 24"/>
          <p:cNvSpPr/>
          <p:nvPr userDrawn="1">
            <p:custDataLst>
              <p:tags r:id="rId16"/>
            </p:custDataLst>
          </p:nvPr>
        </p:nvSpPr>
        <p:spPr>
          <a:xfrm>
            <a:off x="1469440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1"/>
          </a:xfrm>
          <a:custGeom>
            <a:avLst/>
            <a:gdLst>
              <a:gd name="connsiteX0" fmla="*/ 393867 w 12192000"/>
              <a:gd name="connsiteY0" fmla="*/ 210060 h 6858001"/>
              <a:gd name="connsiteX1" fmla="*/ 209550 w 12192000"/>
              <a:gd name="connsiteY1" fmla="*/ 394377 h 6858001"/>
              <a:gd name="connsiteX2" fmla="*/ 209550 w 12192000"/>
              <a:gd name="connsiteY2" fmla="*/ 6463623 h 6858001"/>
              <a:gd name="connsiteX3" fmla="*/ 393867 w 12192000"/>
              <a:gd name="connsiteY3" fmla="*/ 6647940 h 6858001"/>
              <a:gd name="connsiteX4" fmla="*/ 11798133 w 12192000"/>
              <a:gd name="connsiteY4" fmla="*/ 6647940 h 6858001"/>
              <a:gd name="connsiteX5" fmla="*/ 11982450 w 12192000"/>
              <a:gd name="connsiteY5" fmla="*/ 6463623 h 6858001"/>
              <a:gd name="connsiteX6" fmla="*/ 11982450 w 12192000"/>
              <a:gd name="connsiteY6" fmla="*/ 394377 h 6858001"/>
              <a:gd name="connsiteX7" fmla="*/ 11798133 w 12192000"/>
              <a:gd name="connsiteY7" fmla="*/ 210060 h 6858001"/>
              <a:gd name="connsiteX8" fmla="*/ 0 w 12192000"/>
              <a:gd name="connsiteY8" fmla="*/ 0 h 6858001"/>
              <a:gd name="connsiteX9" fmla="*/ 12192000 w 12192000"/>
              <a:gd name="connsiteY9" fmla="*/ 0 h 6858001"/>
              <a:gd name="connsiteX10" fmla="*/ 12192000 w 12192000"/>
              <a:gd name="connsiteY10" fmla="*/ 6858001 h 6858001"/>
              <a:gd name="connsiteX11" fmla="*/ 0 w 12192000"/>
              <a:gd name="connsiteY11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1">
                <a:moveTo>
                  <a:pt x="393867" y="210060"/>
                </a:moveTo>
                <a:cubicBezTo>
                  <a:pt x="292072" y="210060"/>
                  <a:pt x="209550" y="292582"/>
                  <a:pt x="209550" y="394377"/>
                </a:cubicBezTo>
                <a:lnTo>
                  <a:pt x="209550" y="6463623"/>
                </a:lnTo>
                <a:cubicBezTo>
                  <a:pt x="209550" y="6565418"/>
                  <a:pt x="292072" y="6647940"/>
                  <a:pt x="393867" y="6647940"/>
                </a:cubicBezTo>
                <a:lnTo>
                  <a:pt x="11798133" y="6647940"/>
                </a:lnTo>
                <a:cubicBezTo>
                  <a:pt x="11899928" y="6647940"/>
                  <a:pt x="11982450" y="6565418"/>
                  <a:pt x="11982450" y="6463623"/>
                </a:cubicBezTo>
                <a:lnTo>
                  <a:pt x="11982450" y="394377"/>
                </a:lnTo>
                <a:cubicBezTo>
                  <a:pt x="11982450" y="292582"/>
                  <a:pt x="11899928" y="210060"/>
                  <a:pt x="11798133" y="21006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gradFill>
            <a:gsLst>
              <a:gs pos="45000">
                <a:schemeClr val="accent1">
                  <a:alpha val="23000"/>
                </a:schemeClr>
              </a:gs>
              <a:gs pos="100000">
                <a:schemeClr val="accent1">
                  <a:alpha val="4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任意多边形: 形状 16"/>
          <p:cNvSpPr/>
          <p:nvPr userDrawn="1">
            <p:custDataLst>
              <p:tags r:id="rId3"/>
            </p:custDataLst>
          </p:nvPr>
        </p:nvSpPr>
        <p:spPr>
          <a:xfrm>
            <a:off x="10090688" y="210060"/>
            <a:ext cx="1891762" cy="1536190"/>
          </a:xfrm>
          <a:custGeom>
            <a:avLst/>
            <a:gdLst>
              <a:gd name="connsiteX0" fmla="*/ 0 w 1891762"/>
              <a:gd name="connsiteY0" fmla="*/ 0 h 1536190"/>
              <a:gd name="connsiteX1" fmla="*/ 1707445 w 1891762"/>
              <a:gd name="connsiteY1" fmla="*/ 0 h 1536190"/>
              <a:gd name="connsiteX2" fmla="*/ 1891762 w 1891762"/>
              <a:gd name="connsiteY2" fmla="*/ 184317 h 1536190"/>
              <a:gd name="connsiteX3" fmla="*/ 1891762 w 1891762"/>
              <a:gd name="connsiteY3" fmla="*/ 1509387 h 1536190"/>
              <a:gd name="connsiteX4" fmla="*/ 1770597 w 1891762"/>
              <a:gd name="connsiteY4" fmla="*/ 1527879 h 1536190"/>
              <a:gd name="connsiteX5" fmla="*/ 1606012 w 1891762"/>
              <a:gd name="connsiteY5" fmla="*/ 1536190 h 1536190"/>
              <a:gd name="connsiteX6" fmla="*/ 4598 w 1891762"/>
              <a:gd name="connsiteY6" fmla="*/ 91050 h 153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1762" h="1536190">
                <a:moveTo>
                  <a:pt x="0" y="0"/>
                </a:moveTo>
                <a:lnTo>
                  <a:pt x="1707445" y="0"/>
                </a:lnTo>
                <a:cubicBezTo>
                  <a:pt x="1809240" y="0"/>
                  <a:pt x="1891762" y="82522"/>
                  <a:pt x="1891762" y="184317"/>
                </a:cubicBezTo>
                <a:lnTo>
                  <a:pt x="1891762" y="1509387"/>
                </a:lnTo>
                <a:lnTo>
                  <a:pt x="1770597" y="1527879"/>
                </a:lnTo>
                <a:cubicBezTo>
                  <a:pt x="1716483" y="1533375"/>
                  <a:pt x="1661576" y="1536190"/>
                  <a:pt x="1606012" y="1536190"/>
                </a:cubicBezTo>
                <a:cubicBezTo>
                  <a:pt x="772549" y="1536190"/>
                  <a:pt x="87032" y="902764"/>
                  <a:pt x="4598" y="9105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50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" contrast="1000"/>
                    </a14:imgEffect>
                    <a14:imgEffect>
                      <a14:saturation sat="120000"/>
                    </a14:imgEffect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330" t="8034" r="13947" b="7599"/>
          <a:stretch>
            <a:fillRect/>
          </a:stretch>
        </p:blipFill>
        <p:spPr>
          <a:xfrm>
            <a:off x="9914925" y="352821"/>
            <a:ext cx="1798839" cy="149666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839788" y="768400"/>
            <a:ext cx="1674812" cy="1081088"/>
          </a:xfrm>
        </p:spPr>
        <p:txBody>
          <a:bodyPr wrap="square" anchor="ctr" anchorCtr="0">
            <a:normAutofit/>
          </a:bodyPr>
          <a:lstStyle>
            <a:lvl1pPr>
              <a:defRPr sz="60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: 形状 1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1"/>
          </a:xfrm>
          <a:custGeom>
            <a:avLst/>
            <a:gdLst>
              <a:gd name="connsiteX0" fmla="*/ 393867 w 12192000"/>
              <a:gd name="connsiteY0" fmla="*/ 210060 h 6858001"/>
              <a:gd name="connsiteX1" fmla="*/ 209550 w 12192000"/>
              <a:gd name="connsiteY1" fmla="*/ 394377 h 6858001"/>
              <a:gd name="connsiteX2" fmla="*/ 209550 w 12192000"/>
              <a:gd name="connsiteY2" fmla="*/ 6463623 h 6858001"/>
              <a:gd name="connsiteX3" fmla="*/ 393867 w 12192000"/>
              <a:gd name="connsiteY3" fmla="*/ 6647940 h 6858001"/>
              <a:gd name="connsiteX4" fmla="*/ 11798133 w 12192000"/>
              <a:gd name="connsiteY4" fmla="*/ 6647940 h 6858001"/>
              <a:gd name="connsiteX5" fmla="*/ 11982450 w 12192000"/>
              <a:gd name="connsiteY5" fmla="*/ 6463623 h 6858001"/>
              <a:gd name="connsiteX6" fmla="*/ 11982450 w 12192000"/>
              <a:gd name="connsiteY6" fmla="*/ 394377 h 6858001"/>
              <a:gd name="connsiteX7" fmla="*/ 11798133 w 12192000"/>
              <a:gd name="connsiteY7" fmla="*/ 210060 h 6858001"/>
              <a:gd name="connsiteX8" fmla="*/ 0 w 12192000"/>
              <a:gd name="connsiteY8" fmla="*/ 0 h 6858001"/>
              <a:gd name="connsiteX9" fmla="*/ 12192000 w 12192000"/>
              <a:gd name="connsiteY9" fmla="*/ 0 h 6858001"/>
              <a:gd name="connsiteX10" fmla="*/ 12192000 w 12192000"/>
              <a:gd name="connsiteY10" fmla="*/ 6858001 h 6858001"/>
              <a:gd name="connsiteX11" fmla="*/ 0 w 12192000"/>
              <a:gd name="connsiteY11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1">
                <a:moveTo>
                  <a:pt x="393867" y="210060"/>
                </a:moveTo>
                <a:cubicBezTo>
                  <a:pt x="292072" y="210060"/>
                  <a:pt x="209550" y="292582"/>
                  <a:pt x="209550" y="394377"/>
                </a:cubicBezTo>
                <a:lnTo>
                  <a:pt x="209550" y="6463623"/>
                </a:lnTo>
                <a:cubicBezTo>
                  <a:pt x="209550" y="6565418"/>
                  <a:pt x="292072" y="6647940"/>
                  <a:pt x="393867" y="6647940"/>
                </a:cubicBezTo>
                <a:lnTo>
                  <a:pt x="11798133" y="6647940"/>
                </a:lnTo>
                <a:cubicBezTo>
                  <a:pt x="11899928" y="6647940"/>
                  <a:pt x="11982450" y="6565418"/>
                  <a:pt x="11982450" y="6463623"/>
                </a:cubicBezTo>
                <a:lnTo>
                  <a:pt x="11982450" y="394377"/>
                </a:lnTo>
                <a:cubicBezTo>
                  <a:pt x="11982450" y="292582"/>
                  <a:pt x="11899928" y="210060"/>
                  <a:pt x="11798133" y="21006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gradFill>
            <a:gsLst>
              <a:gs pos="45000">
                <a:schemeClr val="accent1">
                  <a:alpha val="23000"/>
                </a:schemeClr>
              </a:gs>
              <a:gs pos="100000">
                <a:schemeClr val="accent1">
                  <a:alpha val="4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>
            <p:custDataLst>
              <p:tags r:id="rId3"/>
            </p:custDataLst>
          </p:nvPr>
        </p:nvSpPr>
        <p:spPr>
          <a:xfrm>
            <a:off x="6563698" y="1438284"/>
            <a:ext cx="4624439" cy="4624439"/>
          </a:xfrm>
          <a:prstGeom prst="ellipse">
            <a:avLst/>
          </a:prstGeom>
          <a:gradFill flip="none" rotWithShape="1">
            <a:gsLst>
              <a:gs pos="59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02" t="27032" r="15989" b="28718"/>
          <a:stretch>
            <a:fillRect/>
          </a:stretch>
        </p:blipFill>
        <p:spPr>
          <a:xfrm flipH="1">
            <a:off x="6356274" y="1950958"/>
            <a:ext cx="5129819" cy="347554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8539" t="12621" r="32312" b="76459"/>
          <a:stretch>
            <a:fillRect/>
          </a:stretch>
        </p:blipFill>
        <p:spPr>
          <a:xfrm flipH="1">
            <a:off x="6287062" y="2980657"/>
            <a:ext cx="687711" cy="596818"/>
          </a:xfrm>
          <a:prstGeom prst="rect">
            <a:avLst/>
          </a:prstGeom>
        </p:spPr>
      </p:pic>
      <p:cxnSp>
        <p:nvCxnSpPr>
          <p:cNvPr id="22" name="直接连接符 21"/>
          <p:cNvCxnSpPr/>
          <p:nvPr userDrawn="1">
            <p:custDataLst>
              <p:tags r:id="rId9"/>
            </p:custDataLst>
          </p:nvPr>
        </p:nvCxnSpPr>
        <p:spPr>
          <a:xfrm>
            <a:off x="2263569" y="5928715"/>
            <a:ext cx="9053719" cy="0"/>
          </a:xfrm>
          <a:prstGeom prst="line">
            <a:avLst/>
          </a:prstGeom>
          <a:ln>
            <a:solidFill>
              <a:schemeClr val="accent1"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>
            <p:custDataLst>
              <p:tags r:id="rId10"/>
            </p:custDataLst>
          </p:nvPr>
        </p:nvSpPr>
        <p:spPr>
          <a:xfrm>
            <a:off x="901739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4" name="椭圆 23"/>
          <p:cNvSpPr/>
          <p:nvPr userDrawn="1">
            <p:custDataLst>
              <p:tags r:id="rId11"/>
            </p:custDataLst>
          </p:nvPr>
        </p:nvSpPr>
        <p:spPr>
          <a:xfrm>
            <a:off x="1090973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5" name="椭圆 24"/>
          <p:cNvSpPr/>
          <p:nvPr userDrawn="1">
            <p:custDataLst>
              <p:tags r:id="rId12"/>
            </p:custDataLst>
          </p:nvPr>
        </p:nvSpPr>
        <p:spPr>
          <a:xfrm>
            <a:off x="1280207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" name="椭圆 25"/>
          <p:cNvSpPr/>
          <p:nvPr userDrawn="1">
            <p:custDataLst>
              <p:tags r:id="rId13"/>
            </p:custDataLst>
          </p:nvPr>
        </p:nvSpPr>
        <p:spPr>
          <a:xfrm>
            <a:off x="1469440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877113" y="3347719"/>
            <a:ext cx="4918392" cy="2393500"/>
          </a:xfrm>
        </p:spPr>
        <p:txBody>
          <a:bodyPr wrap="square" anchor="t" anchorCtr="0">
            <a:normAutofit/>
          </a:bodyPr>
          <a:lstStyle>
            <a:lvl1pPr algn="l"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8"/>
            </p:custDataLst>
          </p:nvPr>
        </p:nvSpPr>
        <p:spPr>
          <a:xfrm>
            <a:off x="874713" y="1556649"/>
            <a:ext cx="4918392" cy="1654544"/>
          </a:xfrm>
        </p:spPr>
        <p:txBody>
          <a:bodyPr wrap="none" anchor="b" anchorCtr="0">
            <a:normAutofit/>
          </a:bodyPr>
          <a:lstStyle>
            <a:lvl1pPr marL="0" indent="0" algn="l">
              <a:buNone/>
              <a:defRPr sz="6600" b="1">
                <a:gradFill>
                  <a:gsLst>
                    <a:gs pos="25000">
                      <a:schemeClr val="accent1"/>
                    </a:gs>
                    <a:gs pos="70000">
                      <a:schemeClr val="accent2"/>
                    </a:gs>
                  </a:gsLst>
                  <a:lin ang="2700000" scaled="1"/>
                </a:gra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任意多边形: 形状 1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1"/>
          </a:xfrm>
          <a:custGeom>
            <a:avLst/>
            <a:gdLst>
              <a:gd name="connsiteX0" fmla="*/ 393867 w 12192000"/>
              <a:gd name="connsiteY0" fmla="*/ 210060 h 6858001"/>
              <a:gd name="connsiteX1" fmla="*/ 209550 w 12192000"/>
              <a:gd name="connsiteY1" fmla="*/ 394377 h 6858001"/>
              <a:gd name="connsiteX2" fmla="*/ 209550 w 12192000"/>
              <a:gd name="connsiteY2" fmla="*/ 6463623 h 6858001"/>
              <a:gd name="connsiteX3" fmla="*/ 393867 w 12192000"/>
              <a:gd name="connsiteY3" fmla="*/ 6647940 h 6858001"/>
              <a:gd name="connsiteX4" fmla="*/ 11798133 w 12192000"/>
              <a:gd name="connsiteY4" fmla="*/ 6647940 h 6858001"/>
              <a:gd name="connsiteX5" fmla="*/ 11982450 w 12192000"/>
              <a:gd name="connsiteY5" fmla="*/ 6463623 h 6858001"/>
              <a:gd name="connsiteX6" fmla="*/ 11982450 w 12192000"/>
              <a:gd name="connsiteY6" fmla="*/ 394377 h 6858001"/>
              <a:gd name="connsiteX7" fmla="*/ 11798133 w 12192000"/>
              <a:gd name="connsiteY7" fmla="*/ 210060 h 6858001"/>
              <a:gd name="connsiteX8" fmla="*/ 0 w 12192000"/>
              <a:gd name="connsiteY8" fmla="*/ 0 h 6858001"/>
              <a:gd name="connsiteX9" fmla="*/ 12192000 w 12192000"/>
              <a:gd name="connsiteY9" fmla="*/ 0 h 6858001"/>
              <a:gd name="connsiteX10" fmla="*/ 12192000 w 12192000"/>
              <a:gd name="connsiteY10" fmla="*/ 6858001 h 6858001"/>
              <a:gd name="connsiteX11" fmla="*/ 0 w 12192000"/>
              <a:gd name="connsiteY11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1">
                <a:moveTo>
                  <a:pt x="393867" y="210060"/>
                </a:moveTo>
                <a:cubicBezTo>
                  <a:pt x="292072" y="210060"/>
                  <a:pt x="209550" y="292582"/>
                  <a:pt x="209550" y="394377"/>
                </a:cubicBezTo>
                <a:lnTo>
                  <a:pt x="209550" y="6463623"/>
                </a:lnTo>
                <a:cubicBezTo>
                  <a:pt x="209550" y="6565418"/>
                  <a:pt x="292072" y="6647940"/>
                  <a:pt x="393867" y="6647940"/>
                </a:cubicBezTo>
                <a:lnTo>
                  <a:pt x="11798133" y="6647940"/>
                </a:lnTo>
                <a:cubicBezTo>
                  <a:pt x="11899928" y="6647940"/>
                  <a:pt x="11982450" y="6565418"/>
                  <a:pt x="11982450" y="6463623"/>
                </a:cubicBezTo>
                <a:lnTo>
                  <a:pt x="11982450" y="394377"/>
                </a:lnTo>
                <a:cubicBezTo>
                  <a:pt x="11982450" y="292582"/>
                  <a:pt x="11899928" y="210060"/>
                  <a:pt x="11798133" y="21006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gradFill>
            <a:gsLst>
              <a:gs pos="45000">
                <a:schemeClr val="accent1">
                  <a:alpha val="23000"/>
                </a:schemeClr>
              </a:gs>
              <a:gs pos="100000">
                <a:schemeClr val="accent1">
                  <a:alpha val="4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>
            <p:custDataLst>
              <p:tags r:id="rId3"/>
            </p:custDataLst>
          </p:nvPr>
        </p:nvSpPr>
        <p:spPr>
          <a:xfrm>
            <a:off x="1331177" y="1477439"/>
            <a:ext cx="4186489" cy="4186489"/>
          </a:xfrm>
          <a:prstGeom prst="ellipse">
            <a:avLst/>
          </a:prstGeom>
          <a:gradFill flip="none" rotWithShape="1">
            <a:gsLst>
              <a:gs pos="4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03" t="12621" r="16821" b="18395"/>
          <a:stretch>
            <a:fillRect/>
          </a:stretch>
        </p:blipFill>
        <p:spPr>
          <a:xfrm>
            <a:off x="719851" y="1698346"/>
            <a:ext cx="5201977" cy="36553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7"/>
            </p:custDataLst>
          </p:nvPr>
        </p:nvSpPr>
        <p:spPr>
          <a:xfrm>
            <a:off x="5909128" y="1967673"/>
            <a:ext cx="5402343" cy="1965406"/>
          </a:xfr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60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1"/>
            </p:custDataLst>
          </p:nvPr>
        </p:nvSpPr>
        <p:spPr>
          <a:xfrm>
            <a:off x="8424926" y="770700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公司名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2"/>
            </p:custDataLst>
          </p:nvPr>
        </p:nvSpPr>
        <p:spPr>
          <a:xfrm>
            <a:off x="8444171" y="4270769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333333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cxnSp>
        <p:nvCxnSpPr>
          <p:cNvPr id="18" name="直接连接符 17"/>
          <p:cNvCxnSpPr/>
          <p:nvPr userDrawn="1">
            <p:custDataLst>
              <p:tags r:id="rId13"/>
            </p:custDataLst>
          </p:nvPr>
        </p:nvCxnSpPr>
        <p:spPr>
          <a:xfrm>
            <a:off x="2263569" y="5928715"/>
            <a:ext cx="9053719" cy="0"/>
          </a:xfrm>
          <a:prstGeom prst="line">
            <a:avLst/>
          </a:prstGeom>
          <a:ln>
            <a:solidFill>
              <a:schemeClr val="accent1"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 userDrawn="1">
            <p:custDataLst>
              <p:tags r:id="rId14"/>
            </p:custDataLst>
          </p:nvPr>
        </p:nvSpPr>
        <p:spPr>
          <a:xfrm>
            <a:off x="901739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2" name="椭圆 21"/>
          <p:cNvSpPr/>
          <p:nvPr userDrawn="1">
            <p:custDataLst>
              <p:tags r:id="rId15"/>
            </p:custDataLst>
          </p:nvPr>
        </p:nvSpPr>
        <p:spPr>
          <a:xfrm>
            <a:off x="1090973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3" name="椭圆 22"/>
          <p:cNvSpPr/>
          <p:nvPr userDrawn="1">
            <p:custDataLst>
              <p:tags r:id="rId16"/>
            </p:custDataLst>
          </p:nvPr>
        </p:nvSpPr>
        <p:spPr>
          <a:xfrm>
            <a:off x="1280207" y="5877745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5" name="椭圆 24"/>
          <p:cNvSpPr/>
          <p:nvPr userDrawn="1">
            <p:custDataLst>
              <p:tags r:id="rId17"/>
            </p:custDataLst>
          </p:nvPr>
        </p:nvSpPr>
        <p:spPr>
          <a:xfrm>
            <a:off x="1469440" y="5877745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7" Type="http://schemas.openxmlformats.org/officeDocument/2006/relationships/theme" Target="../theme/theme2.xml"/><Relationship Id="rId26" Type="http://schemas.openxmlformats.org/officeDocument/2006/relationships/tags" Target="../tags/tag97.xml"/><Relationship Id="rId25" Type="http://schemas.openxmlformats.org/officeDocument/2006/relationships/tags" Target="../tags/tag96.xml"/><Relationship Id="rId24" Type="http://schemas.openxmlformats.org/officeDocument/2006/relationships/tags" Target="../tags/tag95.xml"/><Relationship Id="rId23" Type="http://schemas.openxmlformats.org/officeDocument/2006/relationships/tags" Target="../tags/tag94.xml"/><Relationship Id="rId22" Type="http://schemas.openxmlformats.org/officeDocument/2006/relationships/tags" Target="../tags/tag93.xml"/><Relationship Id="rId21" Type="http://schemas.openxmlformats.org/officeDocument/2006/relationships/tags" Target="../tags/tag92.xml"/><Relationship Id="rId20" Type="http://schemas.openxmlformats.org/officeDocument/2006/relationships/tags" Target="../tags/tag91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90.xml"/><Relationship Id="rId18" Type="http://schemas.openxmlformats.org/officeDocument/2006/relationships/tags" Target="../tags/tag89.xml"/><Relationship Id="rId17" Type="http://schemas.openxmlformats.org/officeDocument/2006/relationships/tags" Target="../tags/tag88.xml"/><Relationship Id="rId16" Type="http://schemas.microsoft.com/office/2007/relationships/hdphoto" Target="../media/image8.wdp"/><Relationship Id="rId15" Type="http://schemas.openxmlformats.org/officeDocument/2006/relationships/image" Target="../media/image7.png"/><Relationship Id="rId14" Type="http://schemas.openxmlformats.org/officeDocument/2006/relationships/tags" Target="../tags/tag87.xml"/><Relationship Id="rId13" Type="http://schemas.openxmlformats.org/officeDocument/2006/relationships/tags" Target="../tags/tag86.xml"/><Relationship Id="rId12" Type="http://schemas.openxmlformats.org/officeDocument/2006/relationships/tags" Target="../tags/tag8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2"/>
            </p:custDataLst>
          </p:nvPr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91000">
                <a:schemeClr val="accent1">
                  <a:alpha val="18000"/>
                </a:schemeClr>
              </a:gs>
              <a:gs pos="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 userDrawn="1">
            <p:custDataLst>
              <p:tags r:id="rId13"/>
            </p:custDataLst>
          </p:nvPr>
        </p:nvSpPr>
        <p:spPr>
          <a:xfrm>
            <a:off x="11229340" y="5959475"/>
            <a:ext cx="962660" cy="898525"/>
          </a:xfrm>
          <a:custGeom>
            <a:avLst/>
            <a:gdLst>
              <a:gd name="connsiteX0" fmla="*/ 962603 w 962603"/>
              <a:gd name="connsiteY0" fmla="*/ 0 h 893272"/>
              <a:gd name="connsiteX1" fmla="*/ 962603 w 962603"/>
              <a:gd name="connsiteY1" fmla="*/ 893272 h 893272"/>
              <a:gd name="connsiteX2" fmla="*/ 0 w 962603"/>
              <a:gd name="connsiteY2" fmla="*/ 893272 h 893272"/>
              <a:gd name="connsiteX3" fmla="*/ 64673 w 962603"/>
              <a:gd name="connsiteY3" fmla="*/ 779991 h 893272"/>
              <a:gd name="connsiteX4" fmla="*/ 885689 w 962603"/>
              <a:gd name="connsiteY4" fmla="*/ 34483 h 893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2603" h="893272">
                <a:moveTo>
                  <a:pt x="962603" y="0"/>
                </a:moveTo>
                <a:lnTo>
                  <a:pt x="962603" y="893272"/>
                </a:lnTo>
                <a:lnTo>
                  <a:pt x="0" y="893272"/>
                </a:lnTo>
                <a:lnTo>
                  <a:pt x="64673" y="779991"/>
                </a:lnTo>
                <a:cubicBezTo>
                  <a:pt x="265151" y="463105"/>
                  <a:pt x="549131" y="204294"/>
                  <a:pt x="885689" y="3448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 rotWithShape="1"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aturation sat="1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870" t="15369" r="21085" b="16072"/>
          <a:stretch>
            <a:fillRect/>
          </a:stretch>
        </p:blipFill>
        <p:spPr>
          <a:xfrm flipH="1">
            <a:off x="10962813" y="5698875"/>
            <a:ext cx="1149325" cy="1080000"/>
          </a:xfrm>
          <a:prstGeom prst="rect">
            <a:avLst/>
          </a:prstGeom>
        </p:spPr>
      </p:pic>
      <p:sp>
        <p:nvSpPr>
          <p:cNvPr id="12" name="椭圆 11"/>
          <p:cNvSpPr/>
          <p:nvPr userDrawn="1">
            <p:custDataLst>
              <p:tags r:id="rId17"/>
            </p:custDataLst>
          </p:nvPr>
        </p:nvSpPr>
        <p:spPr>
          <a:xfrm>
            <a:off x="10863547" y="849666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椭圆 12"/>
          <p:cNvSpPr/>
          <p:nvPr userDrawn="1">
            <p:custDataLst>
              <p:tags r:id="rId18"/>
            </p:custDataLst>
          </p:nvPr>
        </p:nvSpPr>
        <p:spPr>
          <a:xfrm>
            <a:off x="11052781" y="849666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" name="椭圆 13"/>
          <p:cNvSpPr/>
          <p:nvPr userDrawn="1">
            <p:custDataLst>
              <p:tags r:id="rId19"/>
            </p:custDataLst>
          </p:nvPr>
        </p:nvSpPr>
        <p:spPr>
          <a:xfrm>
            <a:off x="11242015" y="849666"/>
            <a:ext cx="101940" cy="101940"/>
          </a:xfrm>
          <a:prstGeom prst="ellipse">
            <a:avLst/>
          </a:prstGeom>
          <a:gradFill flip="none" rotWithShape="1">
            <a:gsLst>
              <a:gs pos="23000">
                <a:schemeClr val="accent5"/>
              </a:gs>
              <a:gs pos="88000">
                <a:schemeClr val="accent6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" name="椭圆 14"/>
          <p:cNvSpPr/>
          <p:nvPr userDrawn="1">
            <p:custDataLst>
              <p:tags r:id="rId20"/>
            </p:custDataLst>
          </p:nvPr>
        </p:nvSpPr>
        <p:spPr>
          <a:xfrm>
            <a:off x="11431248" y="849666"/>
            <a:ext cx="101940" cy="101940"/>
          </a:xfrm>
          <a:prstGeom prst="ellipse">
            <a:avLst/>
          </a:prstGeom>
          <a:gradFill>
            <a:gsLst>
              <a:gs pos="52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9" name="KSO_TEMPLATE" hidden="1"/>
          <p:cNvSpPr/>
          <p:nvPr userDrawn="1"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gradFill>
            <a:gsLst>
              <a:gs pos="100000">
                <a:schemeClr val="accent2"/>
              </a:gs>
              <a:gs pos="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tags" Target="../tags/tag98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8.xml"/><Relationship Id="rId3" Type="http://schemas.openxmlformats.org/officeDocument/2006/relationships/tags" Target="../tags/tag125.xml"/><Relationship Id="rId2" Type="http://schemas.openxmlformats.org/officeDocument/2006/relationships/image" Target="../media/image18.png"/><Relationship Id="rId1" Type="http://schemas.openxmlformats.org/officeDocument/2006/relationships/tags" Target="../tags/tag124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29.xml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" Type="http://schemas.openxmlformats.org/officeDocument/2006/relationships/tags" Target="../tags/tag126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33.xml"/><Relationship Id="rId8" Type="http://schemas.microsoft.com/office/2007/relationships/diagramDrawing" Target="../diagrams/drawing5.xml"/><Relationship Id="rId7" Type="http://schemas.openxmlformats.org/officeDocument/2006/relationships/diagramColors" Target="../diagrams/colors5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0" Type="http://schemas.openxmlformats.org/officeDocument/2006/relationships/slideLayout" Target="../slideLayouts/slideLayout18.xml"/><Relationship Id="rId1" Type="http://schemas.openxmlformats.org/officeDocument/2006/relationships/tags" Target="../tags/tag130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136.xml"/><Relationship Id="rId2" Type="http://schemas.openxmlformats.org/officeDocument/2006/relationships/tags" Target="../tags/tag135.xml"/><Relationship Id="rId1" Type="http://schemas.openxmlformats.org/officeDocument/2006/relationships/tags" Target="../tags/tag1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09.xml"/><Relationship Id="rId8" Type="http://schemas.openxmlformats.org/officeDocument/2006/relationships/tags" Target="../tags/tag108.xml"/><Relationship Id="rId7" Type="http://schemas.openxmlformats.org/officeDocument/2006/relationships/tags" Target="../tags/tag107.xml"/><Relationship Id="rId6" Type="http://schemas.openxmlformats.org/officeDocument/2006/relationships/image" Target="../media/image9.jpeg"/><Relationship Id="rId5" Type="http://schemas.openxmlformats.org/officeDocument/2006/relationships/tags" Target="../tags/tag106.xml"/><Relationship Id="rId4" Type="http://schemas.openxmlformats.org/officeDocument/2006/relationships/tags" Target="../tags/tag105.xml"/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18.xml"/><Relationship Id="rId12" Type="http://schemas.openxmlformats.org/officeDocument/2006/relationships/tags" Target="../tags/tag111.xml"/><Relationship Id="rId11" Type="http://schemas.openxmlformats.org/officeDocument/2006/relationships/image" Target="../media/image10.jpeg"/><Relationship Id="rId10" Type="http://schemas.openxmlformats.org/officeDocument/2006/relationships/tags" Target="../tags/tag110.xml"/><Relationship Id="rId1" Type="http://schemas.openxmlformats.org/officeDocument/2006/relationships/tags" Target="../tags/tag10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18.xml"/><Relationship Id="rId7" Type="http://schemas.openxmlformats.org/officeDocument/2006/relationships/tags" Target="../tags/tag113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slide" Target="slide6.xml"/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tags" Target="../tags/tag11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115.xml"/><Relationship Id="rId7" Type="http://schemas.microsoft.com/office/2007/relationships/diagramDrawing" Target="../diagrams/drawing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3" Type="http://schemas.openxmlformats.org/officeDocument/2006/relationships/diagramData" Target="../diagrams/data1.xml"/><Relationship Id="rId2" Type="http://schemas.openxmlformats.org/officeDocument/2006/relationships/image" Target="../media/image13.png"/><Relationship Id="rId10" Type="http://schemas.openxmlformats.org/officeDocument/2006/relationships/notesSlide" Target="../notesSlides/notesSlide3.xml"/><Relationship Id="rId1" Type="http://schemas.openxmlformats.org/officeDocument/2006/relationships/tags" Target="../tags/tag114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117.xml"/><Relationship Id="rId7" Type="http://schemas.microsoft.com/office/2007/relationships/diagramDrawing" Target="../diagrams/drawing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3" Type="http://schemas.openxmlformats.org/officeDocument/2006/relationships/diagramData" Target="../diagrams/data2.xml"/><Relationship Id="rId2" Type="http://schemas.openxmlformats.org/officeDocument/2006/relationships/image" Target="../media/image14.png"/><Relationship Id="rId10" Type="http://schemas.openxmlformats.org/officeDocument/2006/relationships/notesSlide" Target="../notesSlides/notesSlide4.xml"/><Relationship Id="rId1" Type="http://schemas.openxmlformats.org/officeDocument/2006/relationships/tags" Target="../tags/tag116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119.xml"/><Relationship Id="rId7" Type="http://schemas.microsoft.com/office/2007/relationships/diagramDrawing" Target="../diagrams/drawing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3" Type="http://schemas.openxmlformats.org/officeDocument/2006/relationships/diagramData" Target="../diagrams/data3.xml"/><Relationship Id="rId2" Type="http://schemas.openxmlformats.org/officeDocument/2006/relationships/image" Target="../media/image15.png"/><Relationship Id="rId10" Type="http://schemas.openxmlformats.org/officeDocument/2006/relationships/notesSlide" Target="../notesSlides/notesSlide5.xml"/><Relationship Id="rId1" Type="http://schemas.openxmlformats.org/officeDocument/2006/relationships/tags" Target="../tags/tag118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121.xml"/><Relationship Id="rId7" Type="http://schemas.microsoft.com/office/2007/relationships/diagramDrawing" Target="../diagrams/drawing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3" Type="http://schemas.openxmlformats.org/officeDocument/2006/relationships/diagramData" Target="../diagrams/data4.xml"/><Relationship Id="rId2" Type="http://schemas.openxmlformats.org/officeDocument/2006/relationships/image" Target="../media/image16.png"/><Relationship Id="rId10" Type="http://schemas.openxmlformats.org/officeDocument/2006/relationships/notesSlide" Target="../notesSlides/notesSlide6.xml"/><Relationship Id="rId1" Type="http://schemas.openxmlformats.org/officeDocument/2006/relationships/tags" Target="../tags/tag120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8.xml"/><Relationship Id="rId3" Type="http://schemas.openxmlformats.org/officeDocument/2006/relationships/tags" Target="../tags/tag123.xml"/><Relationship Id="rId2" Type="http://schemas.openxmlformats.org/officeDocument/2006/relationships/image" Target="../media/image17.png"/><Relationship Id="rId1" Type="http://schemas.openxmlformats.org/officeDocument/2006/relationships/tags" Target="../tags/tag1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676775" y="1992630"/>
            <a:ext cx="7384415" cy="1348740"/>
          </a:xfrm>
        </p:spPr>
        <p:txBody>
          <a:bodyPr>
            <a:noAutofit/>
          </a:bodyPr>
          <a:lstStyle/>
          <a:p>
            <a:r>
              <a:rPr lang="zh-CN" altLang="en-US" sz="4000"/>
              <a:t>大语言模型工具学习全面综述：背景、定义、范式、评估、趋势</a:t>
            </a:r>
            <a:endParaRPr lang="zh-CN" altLang="en-US" sz="400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8603023" y="4236966"/>
            <a:ext cx="2867300" cy="504000"/>
          </a:xfrm>
        </p:spPr>
        <p:txBody>
          <a:bodyPr/>
          <a:lstStyle/>
          <a:p>
            <a:r>
              <a:rPr lang="zh-CN" altLang="en-US"/>
              <a:t>汇报人：龙卫平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258685" y="5360670"/>
            <a:ext cx="463740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40000"/>
              </a:lnSpc>
            </a:pP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</a:rPr>
              <a:t>https://arxiv.org/pdf/2405.17935v2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6000" y="394405"/>
            <a:ext cx="10800000" cy="792000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实验结果探讨</a:t>
            </a:r>
            <a:r>
              <a:rPr lang="zh-CN" altLang="en-US" sz="1400" dirty="0"/>
              <a:t>（其他基准测试）</a:t>
            </a:r>
            <a:endParaRPr lang="zh-CN" altLang="en-US" sz="1400" dirty="0"/>
          </a:p>
        </p:txBody>
      </p:sp>
      <p:pic>
        <p:nvPicPr>
          <p:cNvPr id="3" name="图片 2" descr="659eba476a51dbe94ae7b4ef52639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710" y="1387475"/>
            <a:ext cx="10248265" cy="44792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形状 27"/>
          <p:cNvSpPr/>
          <p:nvPr>
            <p:custDataLst>
              <p:tags r:id="rId1"/>
            </p:custDataLst>
          </p:nvPr>
        </p:nvSpPr>
        <p:spPr>
          <a:xfrm>
            <a:off x="0" y="0"/>
            <a:ext cx="5892800" cy="6858000"/>
          </a:xfrm>
          <a:custGeom>
            <a:avLst/>
            <a:gdLst>
              <a:gd name="connsiteX0" fmla="*/ 0 w 4419600"/>
              <a:gd name="connsiteY0" fmla="*/ 0 h 5143500"/>
              <a:gd name="connsiteX1" fmla="*/ 4419600 w 4419600"/>
              <a:gd name="connsiteY1" fmla="*/ 0 h 5143500"/>
              <a:gd name="connsiteX2" fmla="*/ 4419600 w 4419600"/>
              <a:gd name="connsiteY2" fmla="*/ 40810 h 5143500"/>
              <a:gd name="connsiteX3" fmla="*/ 4309545 w 4419600"/>
              <a:gd name="connsiteY3" fmla="*/ 59847 h 5143500"/>
              <a:gd name="connsiteX4" fmla="*/ 606350 w 4419600"/>
              <a:gd name="connsiteY4" fmla="*/ 4567941 h 5143500"/>
              <a:gd name="connsiteX5" fmla="*/ 624548 w 4419600"/>
              <a:gd name="connsiteY5" fmla="*/ 4979676 h 5143500"/>
              <a:gd name="connsiteX6" fmla="*/ 646400 w 4419600"/>
              <a:gd name="connsiteY6" fmla="*/ 5143500 h 5143500"/>
              <a:gd name="connsiteX7" fmla="*/ 0 w 4419600"/>
              <a:gd name="connsiteY7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19600" h="5143500">
                <a:moveTo>
                  <a:pt x="0" y="0"/>
                </a:moveTo>
                <a:lnTo>
                  <a:pt x="4419600" y="0"/>
                </a:lnTo>
                <a:lnTo>
                  <a:pt x="4419600" y="40810"/>
                </a:lnTo>
                <a:lnTo>
                  <a:pt x="4309545" y="59847"/>
                </a:lnTo>
                <a:cubicBezTo>
                  <a:pt x="2198662" y="474814"/>
                  <a:pt x="606350" y="2335426"/>
                  <a:pt x="606350" y="4567941"/>
                </a:cubicBezTo>
                <a:cubicBezTo>
                  <a:pt x="606350" y="4706709"/>
                  <a:pt x="612502" y="4844040"/>
                  <a:pt x="624548" y="4979676"/>
                </a:cubicBezTo>
                <a:lnTo>
                  <a:pt x="646400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kumimoji="1" lang="zh-CN" altLang="en-US" sz="3200">
              <a:latin typeface="+mn-ea"/>
              <a:sym typeface="微软雅黑" panose="020B0503020204020204" charset="-122"/>
            </a:endParaRPr>
          </a:p>
        </p:txBody>
      </p:sp>
      <p:sp>
        <p:nvSpPr>
          <p:cNvPr id="15" name="任意形状 25"/>
          <p:cNvSpPr/>
          <p:nvPr>
            <p:custDataLst>
              <p:tags r:id="rId2"/>
            </p:custDataLst>
          </p:nvPr>
        </p:nvSpPr>
        <p:spPr>
          <a:xfrm flipH="1" flipV="1">
            <a:off x="8397543" y="4970052"/>
            <a:ext cx="3794457" cy="1887948"/>
          </a:xfrm>
          <a:custGeom>
            <a:avLst/>
            <a:gdLst>
              <a:gd name="connsiteX0" fmla="*/ 0 w 2845843"/>
              <a:gd name="connsiteY0" fmla="*/ 1415961 h 1415961"/>
              <a:gd name="connsiteX1" fmla="*/ 0 w 2845843"/>
              <a:gd name="connsiteY1" fmla="*/ 0 h 1415961"/>
              <a:gd name="connsiteX2" fmla="*/ 2845843 w 2845843"/>
              <a:gd name="connsiteY2" fmla="*/ 0 h 1415961"/>
              <a:gd name="connsiteX3" fmla="*/ 2651432 w 2845843"/>
              <a:gd name="connsiteY3" fmla="*/ 24238 h 1415961"/>
              <a:gd name="connsiteX4" fmla="*/ 142714 w 2845843"/>
              <a:gd name="connsiteY4" fmla="*/ 1265403 h 1415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5843" h="1415961">
                <a:moveTo>
                  <a:pt x="0" y="1415961"/>
                </a:moveTo>
                <a:lnTo>
                  <a:pt x="0" y="0"/>
                </a:lnTo>
                <a:lnTo>
                  <a:pt x="2845843" y="0"/>
                </a:lnTo>
                <a:lnTo>
                  <a:pt x="2651432" y="24238"/>
                </a:lnTo>
                <a:cubicBezTo>
                  <a:pt x="1683526" y="169017"/>
                  <a:pt x="814319" y="615706"/>
                  <a:pt x="142714" y="126540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kumimoji="1" lang="zh-CN" altLang="en-US" sz="3200">
              <a:latin typeface="+mn-ea"/>
              <a:sym typeface="微软雅黑" panose="020B0503020204020204" charset="-122"/>
            </a:endParaRPr>
          </a:p>
        </p:txBody>
      </p:sp>
      <p:sp>
        <p:nvSpPr>
          <p:cNvPr id="16" name="标题 15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/>
          <a:p>
            <a:r>
              <a:rPr lang="zh-CN" altLang="en-US" dirty="0"/>
              <a:t>评价指标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36245" y="1283335"/>
            <a:ext cx="11318875" cy="49136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100" dirty="0">
                <a:effectLst/>
                <a:latin typeface="+mn-ea"/>
                <a:cs typeface="江城圆体 400W" panose="020B0500000000000000" pitchFamily="34" charset="-122"/>
              </a:rPr>
              <a:t>任务规划阶段：</a:t>
            </a:r>
            <a:endParaRPr lang="zh-CN" altLang="en-US" sz="2000" b="1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主要评估指标：工具使用意识的准确性。</a:t>
            </a:r>
            <a:endParaRPr lang="zh-CN" altLang="en-US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评估方法：通过对比LLMs判断是否需要调用外部工具与实际情况的吻合度来评估。</a:t>
            </a:r>
            <a:endParaRPr lang="zh-CN" altLang="en-US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100" dirty="0">
                <a:effectLst/>
                <a:latin typeface="+mn-ea"/>
                <a:cs typeface="江城圆体 400W" panose="020B0500000000000000" pitchFamily="34" charset="-122"/>
              </a:rPr>
              <a:t>工具选择阶段：</a:t>
            </a:r>
            <a:endParaRPr lang="zh-CN" altLang="en-US" sz="2000" b="1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主要评估指标：工具选择的准确性。</a:t>
            </a:r>
            <a:endParaRPr lang="zh-CN" altLang="en-US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评估方法：考察LLMs能否从候选工具中选出最适合解决当前子问题的工具，通过比较选择的工具与标准答案的匹配度来评估。</a:t>
            </a:r>
            <a:endParaRPr lang="zh-CN" altLang="en-US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100" dirty="0">
                <a:effectLst/>
                <a:latin typeface="+mn-ea"/>
                <a:cs typeface="江城圆体 400W" panose="020B0500000000000000" pitchFamily="34" charset="-122"/>
              </a:rPr>
              <a:t>工具调用阶段：</a:t>
            </a:r>
            <a:endParaRPr lang="zh-CN" altLang="en-US" sz="2000" b="1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主要评估指标：工具调用的成功率和效率。</a:t>
            </a:r>
            <a:endParaRPr lang="zh-CN" altLang="en-US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评估方法：监测LLMs调用工具时的成功率（即工具是否按预期返回结果）以及调用过程的效率（如响应时间）。</a:t>
            </a:r>
            <a:endParaRPr lang="zh-CN" altLang="en-US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2000" b="1" kern="100" dirty="0">
                <a:effectLst/>
                <a:latin typeface="+mn-ea"/>
                <a:cs typeface="江城圆体 400W" panose="020B0500000000000000" pitchFamily="34" charset="-122"/>
              </a:rPr>
              <a:t>响应生成阶段：</a:t>
            </a:r>
            <a:endParaRPr lang="zh-CN" altLang="en-US" sz="2000" b="1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主要评估指标：响应的准确性和用户满意度。</a:t>
            </a:r>
            <a:endParaRPr lang="zh-CN" altLang="en-US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indent="0">
              <a:lnSpc>
                <a:spcPct val="140000"/>
              </a:lnSpc>
              <a:buFont typeface="Arial" panose="020B0604020202020204" pitchFamily="34" charset="0"/>
              <a:buNone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评估方法：通过人类评估（即让真实用户判断响应的质量）和自动化评估（如使用文本相似度工具评估生成的响应与标准答案的相似度）来综合评估。人类评估可以提供对响应实际效用的直观感受，而自动化评估则能提供客观且可重复的结果。</a:t>
            </a:r>
            <a:endParaRPr lang="zh-CN" altLang="en-US" sz="16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形状 27"/>
          <p:cNvSpPr/>
          <p:nvPr>
            <p:custDataLst>
              <p:tags r:id="rId1"/>
            </p:custDataLst>
          </p:nvPr>
        </p:nvSpPr>
        <p:spPr>
          <a:xfrm>
            <a:off x="0" y="0"/>
            <a:ext cx="5892800" cy="6858000"/>
          </a:xfrm>
          <a:custGeom>
            <a:avLst/>
            <a:gdLst>
              <a:gd name="connsiteX0" fmla="*/ 0 w 4419600"/>
              <a:gd name="connsiteY0" fmla="*/ 0 h 5143500"/>
              <a:gd name="connsiteX1" fmla="*/ 4419600 w 4419600"/>
              <a:gd name="connsiteY1" fmla="*/ 0 h 5143500"/>
              <a:gd name="connsiteX2" fmla="*/ 4419600 w 4419600"/>
              <a:gd name="connsiteY2" fmla="*/ 40810 h 5143500"/>
              <a:gd name="connsiteX3" fmla="*/ 4309545 w 4419600"/>
              <a:gd name="connsiteY3" fmla="*/ 59847 h 5143500"/>
              <a:gd name="connsiteX4" fmla="*/ 606350 w 4419600"/>
              <a:gd name="connsiteY4" fmla="*/ 4567941 h 5143500"/>
              <a:gd name="connsiteX5" fmla="*/ 624548 w 4419600"/>
              <a:gd name="connsiteY5" fmla="*/ 4979676 h 5143500"/>
              <a:gd name="connsiteX6" fmla="*/ 646400 w 4419600"/>
              <a:gd name="connsiteY6" fmla="*/ 5143500 h 5143500"/>
              <a:gd name="connsiteX7" fmla="*/ 0 w 4419600"/>
              <a:gd name="connsiteY7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19600" h="5143500">
                <a:moveTo>
                  <a:pt x="0" y="0"/>
                </a:moveTo>
                <a:lnTo>
                  <a:pt x="4419600" y="0"/>
                </a:lnTo>
                <a:lnTo>
                  <a:pt x="4419600" y="40810"/>
                </a:lnTo>
                <a:lnTo>
                  <a:pt x="4309545" y="59847"/>
                </a:lnTo>
                <a:cubicBezTo>
                  <a:pt x="2198662" y="474814"/>
                  <a:pt x="606350" y="2335426"/>
                  <a:pt x="606350" y="4567941"/>
                </a:cubicBezTo>
                <a:cubicBezTo>
                  <a:pt x="606350" y="4706709"/>
                  <a:pt x="612502" y="4844040"/>
                  <a:pt x="624548" y="4979676"/>
                </a:cubicBezTo>
                <a:lnTo>
                  <a:pt x="646400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kumimoji="1" lang="zh-CN" altLang="en-US" sz="3200">
              <a:latin typeface="+mn-ea"/>
              <a:sym typeface="微软雅黑" panose="020B0503020204020204" charset="-122"/>
            </a:endParaRPr>
          </a:p>
        </p:txBody>
      </p:sp>
      <p:sp>
        <p:nvSpPr>
          <p:cNvPr id="15" name="任意形状 25"/>
          <p:cNvSpPr/>
          <p:nvPr>
            <p:custDataLst>
              <p:tags r:id="rId2"/>
            </p:custDataLst>
          </p:nvPr>
        </p:nvSpPr>
        <p:spPr>
          <a:xfrm flipH="1" flipV="1">
            <a:off x="8397543" y="4970052"/>
            <a:ext cx="3794457" cy="1887948"/>
          </a:xfrm>
          <a:custGeom>
            <a:avLst/>
            <a:gdLst>
              <a:gd name="connsiteX0" fmla="*/ 0 w 2845843"/>
              <a:gd name="connsiteY0" fmla="*/ 1415961 h 1415961"/>
              <a:gd name="connsiteX1" fmla="*/ 0 w 2845843"/>
              <a:gd name="connsiteY1" fmla="*/ 0 h 1415961"/>
              <a:gd name="connsiteX2" fmla="*/ 2845843 w 2845843"/>
              <a:gd name="connsiteY2" fmla="*/ 0 h 1415961"/>
              <a:gd name="connsiteX3" fmla="*/ 2651432 w 2845843"/>
              <a:gd name="connsiteY3" fmla="*/ 24238 h 1415961"/>
              <a:gd name="connsiteX4" fmla="*/ 142714 w 2845843"/>
              <a:gd name="connsiteY4" fmla="*/ 1265403 h 1415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45843" h="1415961">
                <a:moveTo>
                  <a:pt x="0" y="1415961"/>
                </a:moveTo>
                <a:lnTo>
                  <a:pt x="0" y="0"/>
                </a:lnTo>
                <a:lnTo>
                  <a:pt x="2845843" y="0"/>
                </a:lnTo>
                <a:lnTo>
                  <a:pt x="2651432" y="24238"/>
                </a:lnTo>
                <a:cubicBezTo>
                  <a:pt x="1683526" y="169017"/>
                  <a:pt x="814319" y="615706"/>
                  <a:pt x="142714" y="126540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kumimoji="1" lang="zh-CN" altLang="en-US" sz="3200">
              <a:latin typeface="+mn-ea"/>
              <a:sym typeface="微软雅黑" panose="020B0503020204020204" charset="-122"/>
            </a:endParaRPr>
          </a:p>
        </p:txBody>
      </p:sp>
      <p:sp>
        <p:nvSpPr>
          <p:cNvPr id="16" name="标题 15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/>
          <a:p>
            <a:r>
              <a:rPr lang="zh-CN" altLang="en-US" dirty="0"/>
              <a:t>挑战与未来方向</a:t>
            </a:r>
            <a:endParaRPr lang="zh-CN" altLang="en-US" dirty="0"/>
          </a:p>
        </p:txBody>
      </p:sp>
      <p:graphicFrame>
        <p:nvGraphicFramePr>
          <p:cNvPr id="5" name="图示 4"/>
          <p:cNvGraphicFramePr/>
          <p:nvPr/>
        </p:nvGraphicFramePr>
        <p:xfrm>
          <a:off x="911225" y="1420495"/>
          <a:ext cx="10038715" cy="43046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谢谢</a:t>
            </a:r>
            <a:endParaRPr lang="zh-CN" altLang="en-US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汇报人：龙卫平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引言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08685" y="1393825"/>
            <a:ext cx="10374630" cy="43516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40000"/>
              </a:lnSpc>
            </a:pP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LLMs的显著能力：</a:t>
            </a:r>
            <a:endParaRPr lang="zh-CN" altLang="en-US" b="1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自然语言处理（NLP）领域的应用：</a:t>
            </a:r>
            <a:endParaRPr lang="zh-CN" altLang="en-US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     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LLMs，如ChatGPT，在自然语言处理领域取得了显著进展。</a:t>
            </a:r>
            <a:endParaRPr lang="zh-CN" altLang="en-US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     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应用于摘要、机器翻译、问答等多个NLP任务，展现出强大的能力。</a:t>
            </a:r>
            <a:endParaRPr lang="zh-CN" altLang="en-US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     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例如，ChatGPT能够处理复杂的语言理解和生成任务，为用户提供高质量的回答。</a:t>
            </a:r>
            <a:endParaRPr lang="zh-CN" altLang="en-US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LLMs的局限性：</a:t>
            </a:r>
            <a:endParaRPr lang="zh-CN" altLang="en-US" b="1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复杂计算和准确信息提供：</a:t>
            </a:r>
            <a:endParaRPr lang="zh-CN" altLang="en-US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     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尽管LLMs在NLP任务中表现出色，但在进行复杂计算和提供准确、及时的信息方面存在局限性。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endParaRPr lang="zh-CN" altLang="en-US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     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这些模型依赖于固定和参数化的知识，可能导致响应在表面上合理但实际上错误或过时（即“幻觉”）。</a:t>
            </a:r>
            <a:endParaRPr lang="zh-CN" altLang="en-US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>
              <a:lnSpc>
                <a:spcPct val="140000"/>
              </a:lnSpc>
            </a:pP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     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这种局限性可能误导用户，并带来重大风险。</a:t>
            </a:r>
            <a:endParaRPr lang="zh-CN" altLang="en-US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为什么需要工具学习？</a:t>
            </a:r>
            <a:endParaRPr lang="zh-CN" altLang="en-US"/>
          </a:p>
        </p:txBody>
      </p:sp>
      <p:sp>
        <p:nvSpPr>
          <p:cNvPr id="2" name="Union_#color_$accent1_$accent2-804&amp;11218"/>
          <p:cNvSpPr/>
          <p:nvPr>
            <p:custDataLst>
              <p:tags r:id="rId2"/>
            </p:custDataLst>
          </p:nvPr>
        </p:nvSpPr>
        <p:spPr>
          <a:xfrm>
            <a:off x="1160780" y="1607820"/>
            <a:ext cx="4615815" cy="3340735"/>
          </a:xfrm>
          <a:custGeom>
            <a:avLst/>
            <a:gdLst/>
            <a:ahLst/>
            <a:cxnLst/>
            <a:rect l="l" t="t" r="r" b="b"/>
            <a:pathLst>
              <a:path w="4572000" h="2532888">
                <a:moveTo>
                  <a:pt x="256032" y="0"/>
                </a:moveTo>
                <a:cubicBezTo>
                  <a:pt x="109728" y="0"/>
                  <a:pt x="0" y="109728"/>
                  <a:pt x="0" y="256032"/>
                </a:cubicBezTo>
                <a:lnTo>
                  <a:pt x="0" y="2057400"/>
                </a:lnTo>
                <a:cubicBezTo>
                  <a:pt x="0" y="2194560"/>
                  <a:pt x="109728" y="2313432"/>
                  <a:pt x="256032" y="2313432"/>
                </a:cubicBezTo>
                <a:lnTo>
                  <a:pt x="649224" y="2313432"/>
                </a:lnTo>
                <a:lnTo>
                  <a:pt x="832104" y="2496312"/>
                </a:lnTo>
                <a:cubicBezTo>
                  <a:pt x="886968" y="2551176"/>
                  <a:pt x="960120" y="2551176"/>
                  <a:pt x="1014984" y="2496312"/>
                </a:cubicBezTo>
                <a:lnTo>
                  <a:pt x="1197864" y="2313432"/>
                </a:lnTo>
                <a:lnTo>
                  <a:pt x="4315968" y="2313432"/>
                </a:lnTo>
                <a:cubicBezTo>
                  <a:pt x="4462272" y="2313432"/>
                  <a:pt x="4572000" y="2194560"/>
                  <a:pt x="4572000" y="2057400"/>
                </a:cubicBezTo>
                <a:lnTo>
                  <a:pt x="4572000" y="256032"/>
                </a:lnTo>
                <a:cubicBezTo>
                  <a:pt x="4572000" y="109728"/>
                  <a:pt x="4462272" y="0"/>
                  <a:pt x="4315968" y="0"/>
                </a:cubicBezTo>
                <a:lnTo>
                  <a:pt x="256032" y="0"/>
                </a:lnTo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2075083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439200" tIns="396000" rIns="439200" bIns="0">
            <a:noAutofit/>
          </a:bodyPr>
          <a:p>
            <a:pPr algn="just">
              <a:lnSpc>
                <a:spcPct val="150000"/>
              </a:lnSpc>
            </a:pPr>
            <a:r>
              <a:rPr lang="zh-CN" altLang="en-US" sz="20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旨在释放LLMs与各种工具有效交互以完成复杂任务的能力</a:t>
            </a:r>
            <a:endParaRPr lang="zh-CN" altLang="en-US" sz="20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" name="“_#color-824&amp;2665"/>
          <p:cNvSpPr/>
          <p:nvPr>
            <p:custDataLst>
              <p:tags r:id="rId3"/>
            </p:custDataLst>
          </p:nvPr>
        </p:nvSpPr>
        <p:spPr>
          <a:xfrm>
            <a:off x="4827270" y="4125595"/>
            <a:ext cx="448056" cy="384048"/>
          </a:xfrm>
          <a:custGeom>
            <a:avLst/>
            <a:gdLst/>
            <a:ahLst/>
            <a:cxnLst/>
            <a:rect l="l" t="t" r="r" b="b"/>
            <a:pathLst>
              <a:path w="448056" h="384048">
                <a:moveTo>
                  <a:pt x="448056" y="192024"/>
                </a:moveTo>
                <a:cubicBezTo>
                  <a:pt x="448056" y="228600"/>
                  <a:pt x="438912" y="256032"/>
                  <a:pt x="420624" y="283464"/>
                </a:cubicBezTo>
                <a:cubicBezTo>
                  <a:pt x="411480" y="310896"/>
                  <a:pt x="384048" y="338328"/>
                  <a:pt x="356616" y="356616"/>
                </a:cubicBezTo>
                <a:cubicBezTo>
                  <a:pt x="329184" y="365760"/>
                  <a:pt x="301752" y="374904"/>
                  <a:pt x="265176" y="384048"/>
                </a:cubicBezTo>
                <a:cubicBezTo>
                  <a:pt x="265176" y="384048"/>
                  <a:pt x="256032" y="374904"/>
                  <a:pt x="256032" y="365760"/>
                </a:cubicBezTo>
                <a:lnTo>
                  <a:pt x="256032" y="310896"/>
                </a:lnTo>
                <a:cubicBezTo>
                  <a:pt x="256032" y="301752"/>
                  <a:pt x="265176" y="301752"/>
                  <a:pt x="265176" y="292608"/>
                </a:cubicBezTo>
                <a:cubicBezTo>
                  <a:pt x="292608" y="292608"/>
                  <a:pt x="320040" y="283464"/>
                  <a:pt x="329184" y="265176"/>
                </a:cubicBezTo>
                <a:cubicBezTo>
                  <a:pt x="347472" y="246888"/>
                  <a:pt x="356616" y="219456"/>
                  <a:pt x="356616" y="192024"/>
                </a:cubicBezTo>
                <a:lnTo>
                  <a:pt x="356616" y="182880"/>
                </a:lnTo>
                <a:cubicBezTo>
                  <a:pt x="356616" y="173736"/>
                  <a:pt x="347472" y="173736"/>
                  <a:pt x="338328" y="173736"/>
                </a:cubicBezTo>
                <a:lnTo>
                  <a:pt x="274320" y="173736"/>
                </a:lnTo>
                <a:cubicBezTo>
                  <a:pt x="265176" y="173736"/>
                  <a:pt x="265176" y="164592"/>
                  <a:pt x="265176" y="155448"/>
                </a:cubicBezTo>
                <a:lnTo>
                  <a:pt x="265176" y="9144"/>
                </a:lnTo>
                <a:cubicBezTo>
                  <a:pt x="265176" y="9144"/>
                  <a:pt x="265176" y="0"/>
                  <a:pt x="274320" y="0"/>
                </a:cubicBezTo>
                <a:lnTo>
                  <a:pt x="429768" y="0"/>
                </a:lnTo>
                <a:cubicBezTo>
                  <a:pt x="438912" y="0"/>
                  <a:pt x="448056" y="9144"/>
                  <a:pt x="448056" y="9144"/>
                </a:cubicBezTo>
                <a:lnTo>
                  <a:pt x="448056" y="192024"/>
                </a:lnTo>
                <a:moveTo>
                  <a:pt x="0" y="310896"/>
                </a:moveTo>
                <a:cubicBezTo>
                  <a:pt x="0" y="301752"/>
                  <a:pt x="9144" y="301752"/>
                  <a:pt x="9144" y="292608"/>
                </a:cubicBezTo>
                <a:cubicBezTo>
                  <a:pt x="36576" y="292608"/>
                  <a:pt x="64008" y="283464"/>
                  <a:pt x="73152" y="265176"/>
                </a:cubicBezTo>
                <a:cubicBezTo>
                  <a:pt x="91440" y="246888"/>
                  <a:pt x="100584" y="219456"/>
                  <a:pt x="100584" y="192024"/>
                </a:cubicBezTo>
                <a:lnTo>
                  <a:pt x="100584" y="182880"/>
                </a:lnTo>
                <a:cubicBezTo>
                  <a:pt x="100584" y="173736"/>
                  <a:pt x="91440" y="173736"/>
                  <a:pt x="82296" y="173736"/>
                </a:cubicBezTo>
                <a:lnTo>
                  <a:pt x="18288" y="173736"/>
                </a:lnTo>
                <a:cubicBezTo>
                  <a:pt x="9144" y="173736"/>
                  <a:pt x="9144" y="164592"/>
                  <a:pt x="9144" y="155448"/>
                </a:cubicBezTo>
                <a:lnTo>
                  <a:pt x="9144" y="9144"/>
                </a:lnTo>
                <a:cubicBezTo>
                  <a:pt x="9144" y="9144"/>
                  <a:pt x="9144" y="0"/>
                  <a:pt x="18288" y="0"/>
                </a:cubicBezTo>
                <a:lnTo>
                  <a:pt x="173736" y="0"/>
                </a:lnTo>
                <a:cubicBezTo>
                  <a:pt x="182880" y="0"/>
                  <a:pt x="192024" y="9144"/>
                  <a:pt x="192024" y="9144"/>
                </a:cubicBezTo>
                <a:lnTo>
                  <a:pt x="192024" y="192024"/>
                </a:lnTo>
                <a:cubicBezTo>
                  <a:pt x="192024" y="228600"/>
                  <a:pt x="182880" y="256032"/>
                  <a:pt x="164592" y="283464"/>
                </a:cubicBezTo>
                <a:cubicBezTo>
                  <a:pt x="155448" y="310896"/>
                  <a:pt x="128016" y="338328"/>
                  <a:pt x="100584" y="356616"/>
                </a:cubicBezTo>
                <a:cubicBezTo>
                  <a:pt x="73152" y="365760"/>
                  <a:pt x="45720" y="374904"/>
                  <a:pt x="9144" y="384048"/>
                </a:cubicBezTo>
                <a:cubicBezTo>
                  <a:pt x="9144" y="384048"/>
                  <a:pt x="0" y="374904"/>
                  <a:pt x="0" y="365760"/>
                </a:cubicBezTo>
                <a:lnTo>
                  <a:pt x="0" y="310896"/>
                </a:lnTo>
              </a:path>
            </a:pathLst>
          </a:custGeom>
          <a:solidFill>
            <a:schemeClr val="lt2">
              <a:alpha val="50000"/>
            </a:schemeClr>
          </a:solidFill>
        </p:spPr>
        <p:txBody>
          <a:bodyPr>
            <a:noAutofit/>
          </a:bodyPr>
          <a:p>
            <a:endParaRPr lang="zh-CN" altLang="en-US"/>
          </a:p>
        </p:txBody>
      </p:sp>
      <p:sp>
        <p:nvSpPr>
          <p:cNvPr id="7" name="Union_#color_$accent1_$accent2-824&amp;2655"/>
          <p:cNvSpPr/>
          <p:nvPr>
            <p:custDataLst>
              <p:tags r:id="rId4"/>
            </p:custDataLst>
          </p:nvPr>
        </p:nvSpPr>
        <p:spPr>
          <a:xfrm>
            <a:off x="6339840" y="578485"/>
            <a:ext cx="5156835" cy="4370070"/>
          </a:xfrm>
          <a:custGeom>
            <a:avLst/>
            <a:gdLst/>
            <a:ahLst/>
            <a:cxnLst/>
            <a:rect l="l" t="t" r="r" b="b"/>
            <a:pathLst>
              <a:path w="4572000" h="2532888">
                <a:moveTo>
                  <a:pt x="256032" y="0"/>
                </a:moveTo>
                <a:cubicBezTo>
                  <a:pt x="109728" y="0"/>
                  <a:pt x="0" y="109728"/>
                  <a:pt x="0" y="256032"/>
                </a:cubicBezTo>
                <a:lnTo>
                  <a:pt x="0" y="2057400"/>
                </a:lnTo>
                <a:cubicBezTo>
                  <a:pt x="0" y="2194560"/>
                  <a:pt x="109728" y="2313432"/>
                  <a:pt x="256032" y="2313432"/>
                </a:cubicBezTo>
                <a:lnTo>
                  <a:pt x="649224" y="2313432"/>
                </a:lnTo>
                <a:lnTo>
                  <a:pt x="832104" y="2496312"/>
                </a:lnTo>
                <a:cubicBezTo>
                  <a:pt x="886968" y="2551176"/>
                  <a:pt x="960120" y="2551176"/>
                  <a:pt x="1014984" y="2496312"/>
                </a:cubicBezTo>
                <a:lnTo>
                  <a:pt x="1197864" y="2313432"/>
                </a:lnTo>
                <a:lnTo>
                  <a:pt x="4315968" y="2313432"/>
                </a:lnTo>
                <a:cubicBezTo>
                  <a:pt x="4462272" y="2313432"/>
                  <a:pt x="4572000" y="2194560"/>
                  <a:pt x="4572000" y="2057400"/>
                </a:cubicBezTo>
                <a:lnTo>
                  <a:pt x="4572000" y="256032"/>
                </a:lnTo>
                <a:cubicBezTo>
                  <a:pt x="4572000" y="109728"/>
                  <a:pt x="4462272" y="0"/>
                  <a:pt x="4315968" y="0"/>
                </a:cubicBezTo>
                <a:lnTo>
                  <a:pt x="256032" y="0"/>
                </a:lnTo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20750833" scaled="0"/>
          </a:gradFill>
          <a:ln w="25400"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54000" dist="127000" dir="5400000" algn="ctr" rotWithShape="0">
                    <a:srgbClr val="000000">
                      <a:alpha val="40000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439200" tIns="396000" rIns="439200" bIns="0">
            <a:noAutofit/>
          </a:bodyPr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知识获取</a:t>
            </a:r>
            <a:r>
              <a:rPr lang="zh-CN" altLang="en-US" sz="14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：增强LLMs在特定领域的知识</a:t>
            </a:r>
            <a:endParaRPr lang="zh-CN" altLang="en-US" sz="14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专业能力增强</a:t>
            </a:r>
            <a:r>
              <a:rPr lang="zh-CN" altLang="en-US" sz="14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：弥补LLMs在专业领域（如数学、代码、化学等）的不足</a:t>
            </a:r>
            <a:endParaRPr lang="zh-CN" altLang="en-US" sz="14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自动化与效率</a:t>
            </a:r>
            <a:r>
              <a:rPr lang="zh-CN" altLang="en-US" sz="14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：集成外部工具以提高任务执行效率</a:t>
            </a:r>
            <a:endParaRPr lang="zh-CN" altLang="en-US" sz="14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交互增强</a:t>
            </a:r>
            <a:r>
              <a:rPr lang="zh-CN" altLang="en-US" sz="14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：利用多模态工具提升LLMs的感知和响应能力</a:t>
            </a:r>
            <a:endParaRPr lang="zh-CN" altLang="en-US" sz="14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提高可解释性和用户信任</a:t>
            </a:r>
            <a:r>
              <a:rPr lang="zh-CN" altLang="en-US" sz="14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：增强LLMs的透明度和准确性</a:t>
            </a:r>
            <a:endParaRPr lang="zh-CN" altLang="en-US" sz="14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40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改进的鲁棒性和适应性</a:t>
            </a:r>
            <a:r>
              <a:rPr lang="zh-CN" altLang="en-US" sz="1400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：提高LLMs处理复杂和多变问题的能力</a:t>
            </a:r>
            <a:endParaRPr lang="zh-CN" altLang="en-US" sz="1400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8" name="图片 7" descr="/data/temp/11189131-2d38-11ef-9d68-0ad046184f51.jpg@base@tag=imgScale&amp;m=1&amp;w=247&amp;h=247&amp;q=9511189131-2d38-11ef-9d68-0ad046184f5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18194" r="15229"/>
          <a:stretch>
            <a:fillRect/>
          </a:stretch>
        </p:blipFill>
        <p:spPr>
          <a:xfrm>
            <a:off x="1643380" y="5164455"/>
            <a:ext cx="889000" cy="889000"/>
          </a:xfrm>
          <a:custGeom>
            <a:avLst/>
            <a:gdLst>
              <a:gd name="connsiteX0" fmla="*/ 516600 w 1033200"/>
              <a:gd name="connsiteY0" fmla="*/ 0 h 1033200"/>
              <a:gd name="connsiteX1" fmla="*/ 1033200 w 1033200"/>
              <a:gd name="connsiteY1" fmla="*/ 516600 h 1033200"/>
              <a:gd name="connsiteX2" fmla="*/ 516600 w 1033200"/>
              <a:gd name="connsiteY2" fmla="*/ 1033200 h 1033200"/>
              <a:gd name="connsiteX3" fmla="*/ 0 w 1033200"/>
              <a:gd name="connsiteY3" fmla="*/ 516600 h 1033200"/>
              <a:gd name="connsiteX4" fmla="*/ 516600 w 1033200"/>
              <a:gd name="connsiteY4" fmla="*/ 0 h 103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3200" h="1033200">
                <a:moveTo>
                  <a:pt x="516600" y="0"/>
                </a:moveTo>
                <a:cubicBezTo>
                  <a:pt x="801910" y="0"/>
                  <a:pt x="1033200" y="231290"/>
                  <a:pt x="1033200" y="516600"/>
                </a:cubicBezTo>
                <a:cubicBezTo>
                  <a:pt x="1033200" y="801910"/>
                  <a:pt x="801910" y="1033200"/>
                  <a:pt x="516600" y="1033200"/>
                </a:cubicBezTo>
                <a:cubicBezTo>
                  <a:pt x="231290" y="1033200"/>
                  <a:pt x="0" y="801910"/>
                  <a:pt x="0" y="516600"/>
                </a:cubicBezTo>
                <a:cubicBezTo>
                  <a:pt x="0" y="231290"/>
                  <a:pt x="231290" y="0"/>
                  <a:pt x="516600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2760980" y="5230495"/>
            <a:ext cx="2876268" cy="75633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tx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什么是工具学习？</a:t>
            </a:r>
            <a:endParaRPr lang="zh-CN" altLang="en-US" sz="2400" b="1">
              <a:solidFill>
                <a:schemeClr val="tx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" name="“_#color-824&amp;2668"/>
          <p:cNvSpPr/>
          <p:nvPr>
            <p:custDataLst>
              <p:tags r:id="rId8"/>
            </p:custDataLst>
          </p:nvPr>
        </p:nvSpPr>
        <p:spPr>
          <a:xfrm>
            <a:off x="9995536" y="4125595"/>
            <a:ext cx="448056" cy="384048"/>
          </a:xfrm>
          <a:custGeom>
            <a:avLst/>
            <a:gdLst/>
            <a:ahLst/>
            <a:cxnLst/>
            <a:rect l="l" t="t" r="r" b="b"/>
            <a:pathLst>
              <a:path w="448056" h="384048">
                <a:moveTo>
                  <a:pt x="448056" y="192024"/>
                </a:moveTo>
                <a:cubicBezTo>
                  <a:pt x="448056" y="228600"/>
                  <a:pt x="438912" y="256032"/>
                  <a:pt x="420624" y="283464"/>
                </a:cubicBezTo>
                <a:cubicBezTo>
                  <a:pt x="411480" y="310896"/>
                  <a:pt x="384048" y="338328"/>
                  <a:pt x="356616" y="356616"/>
                </a:cubicBezTo>
                <a:cubicBezTo>
                  <a:pt x="329184" y="365760"/>
                  <a:pt x="301752" y="374904"/>
                  <a:pt x="265176" y="384048"/>
                </a:cubicBezTo>
                <a:cubicBezTo>
                  <a:pt x="265176" y="384048"/>
                  <a:pt x="256032" y="374904"/>
                  <a:pt x="256032" y="365760"/>
                </a:cubicBezTo>
                <a:lnTo>
                  <a:pt x="256032" y="310896"/>
                </a:lnTo>
                <a:cubicBezTo>
                  <a:pt x="256032" y="301752"/>
                  <a:pt x="265176" y="301752"/>
                  <a:pt x="265176" y="292608"/>
                </a:cubicBezTo>
                <a:cubicBezTo>
                  <a:pt x="292608" y="292608"/>
                  <a:pt x="320040" y="283464"/>
                  <a:pt x="329184" y="265176"/>
                </a:cubicBezTo>
                <a:cubicBezTo>
                  <a:pt x="347472" y="246888"/>
                  <a:pt x="356616" y="219456"/>
                  <a:pt x="356616" y="192024"/>
                </a:cubicBezTo>
                <a:lnTo>
                  <a:pt x="356616" y="182880"/>
                </a:lnTo>
                <a:cubicBezTo>
                  <a:pt x="356616" y="173736"/>
                  <a:pt x="347472" y="173736"/>
                  <a:pt x="338328" y="173736"/>
                </a:cubicBezTo>
                <a:lnTo>
                  <a:pt x="274320" y="173736"/>
                </a:lnTo>
                <a:cubicBezTo>
                  <a:pt x="265176" y="173736"/>
                  <a:pt x="265176" y="164592"/>
                  <a:pt x="265176" y="155448"/>
                </a:cubicBezTo>
                <a:lnTo>
                  <a:pt x="265176" y="9144"/>
                </a:lnTo>
                <a:cubicBezTo>
                  <a:pt x="265176" y="9144"/>
                  <a:pt x="265176" y="0"/>
                  <a:pt x="274320" y="0"/>
                </a:cubicBezTo>
                <a:lnTo>
                  <a:pt x="429768" y="0"/>
                </a:lnTo>
                <a:cubicBezTo>
                  <a:pt x="438912" y="0"/>
                  <a:pt x="448056" y="9144"/>
                  <a:pt x="448056" y="9144"/>
                </a:cubicBezTo>
                <a:lnTo>
                  <a:pt x="448056" y="192024"/>
                </a:lnTo>
                <a:moveTo>
                  <a:pt x="0" y="310896"/>
                </a:moveTo>
                <a:cubicBezTo>
                  <a:pt x="0" y="301752"/>
                  <a:pt x="9144" y="301752"/>
                  <a:pt x="9144" y="292608"/>
                </a:cubicBezTo>
                <a:cubicBezTo>
                  <a:pt x="36576" y="292608"/>
                  <a:pt x="64008" y="283464"/>
                  <a:pt x="73152" y="265176"/>
                </a:cubicBezTo>
                <a:cubicBezTo>
                  <a:pt x="91440" y="246888"/>
                  <a:pt x="100584" y="219456"/>
                  <a:pt x="100584" y="192024"/>
                </a:cubicBezTo>
                <a:lnTo>
                  <a:pt x="100584" y="182880"/>
                </a:lnTo>
                <a:cubicBezTo>
                  <a:pt x="100584" y="173736"/>
                  <a:pt x="91440" y="173736"/>
                  <a:pt x="82296" y="173736"/>
                </a:cubicBezTo>
                <a:lnTo>
                  <a:pt x="18288" y="173736"/>
                </a:lnTo>
                <a:cubicBezTo>
                  <a:pt x="9144" y="173736"/>
                  <a:pt x="9144" y="164592"/>
                  <a:pt x="9144" y="155448"/>
                </a:cubicBezTo>
                <a:lnTo>
                  <a:pt x="9144" y="9144"/>
                </a:lnTo>
                <a:cubicBezTo>
                  <a:pt x="9144" y="9144"/>
                  <a:pt x="9144" y="0"/>
                  <a:pt x="18288" y="0"/>
                </a:cubicBezTo>
                <a:lnTo>
                  <a:pt x="173736" y="0"/>
                </a:lnTo>
                <a:cubicBezTo>
                  <a:pt x="182880" y="0"/>
                  <a:pt x="192024" y="9144"/>
                  <a:pt x="192024" y="9144"/>
                </a:cubicBezTo>
                <a:lnTo>
                  <a:pt x="192024" y="192024"/>
                </a:lnTo>
                <a:cubicBezTo>
                  <a:pt x="192024" y="228600"/>
                  <a:pt x="182880" y="256032"/>
                  <a:pt x="164592" y="283464"/>
                </a:cubicBezTo>
                <a:cubicBezTo>
                  <a:pt x="155448" y="310896"/>
                  <a:pt x="128016" y="338328"/>
                  <a:pt x="100584" y="356616"/>
                </a:cubicBezTo>
                <a:cubicBezTo>
                  <a:pt x="73152" y="365760"/>
                  <a:pt x="45720" y="374904"/>
                  <a:pt x="9144" y="384048"/>
                </a:cubicBezTo>
                <a:cubicBezTo>
                  <a:pt x="9144" y="384048"/>
                  <a:pt x="0" y="374904"/>
                  <a:pt x="0" y="365760"/>
                </a:cubicBezTo>
                <a:lnTo>
                  <a:pt x="0" y="310896"/>
                </a:lnTo>
              </a:path>
            </a:pathLst>
          </a:custGeom>
          <a:solidFill>
            <a:schemeClr val="lt2">
              <a:alpha val="50000"/>
            </a:schemeClr>
          </a:solidFill>
        </p:spPr>
        <p:txBody>
          <a:bodyPr>
            <a:noAutofit/>
          </a:bodyPr>
          <a:p>
            <a:endParaRPr lang="zh-CN" altLang="en-US"/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7928611" y="5230495"/>
            <a:ext cx="2876268" cy="75633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tx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工具学习的重要性</a:t>
            </a:r>
            <a:endParaRPr lang="zh-CN" altLang="en-US" sz="2400" b="1">
              <a:solidFill>
                <a:schemeClr val="tx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12" name="图片 11" descr="/data/temp/1118940e-2d38-11ef-9d68-0ad046184f51.jpg@base@tag=imgScale&amp;m=1&amp;w=247&amp;h=247&amp;q=951118940e-2d38-11ef-9d68-0ad046184f51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rcRect l="16712" r="16712"/>
          <a:stretch>
            <a:fillRect/>
          </a:stretch>
        </p:blipFill>
        <p:spPr>
          <a:xfrm>
            <a:off x="6843396" y="5165090"/>
            <a:ext cx="888365" cy="888365"/>
          </a:xfrm>
          <a:custGeom>
            <a:avLst/>
            <a:gdLst>
              <a:gd name="connsiteX0" fmla="*/ 516600 w 1033200"/>
              <a:gd name="connsiteY0" fmla="*/ 0 h 1033200"/>
              <a:gd name="connsiteX1" fmla="*/ 1033200 w 1033200"/>
              <a:gd name="connsiteY1" fmla="*/ 516600 h 1033200"/>
              <a:gd name="connsiteX2" fmla="*/ 516600 w 1033200"/>
              <a:gd name="connsiteY2" fmla="*/ 1033200 h 1033200"/>
              <a:gd name="connsiteX3" fmla="*/ 0 w 1033200"/>
              <a:gd name="connsiteY3" fmla="*/ 516600 h 1033200"/>
              <a:gd name="connsiteX4" fmla="*/ 516600 w 1033200"/>
              <a:gd name="connsiteY4" fmla="*/ 0 h 103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3200" h="1033200">
                <a:moveTo>
                  <a:pt x="516600" y="0"/>
                </a:moveTo>
                <a:cubicBezTo>
                  <a:pt x="801910" y="0"/>
                  <a:pt x="1033200" y="231290"/>
                  <a:pt x="1033200" y="516600"/>
                </a:cubicBezTo>
                <a:cubicBezTo>
                  <a:pt x="1033200" y="801910"/>
                  <a:pt x="801910" y="1033200"/>
                  <a:pt x="516600" y="1033200"/>
                </a:cubicBezTo>
                <a:cubicBezTo>
                  <a:pt x="231290" y="1033200"/>
                  <a:pt x="0" y="801910"/>
                  <a:pt x="0" y="516600"/>
                </a:cubicBezTo>
                <a:cubicBezTo>
                  <a:pt x="0" y="231290"/>
                  <a:pt x="231290" y="0"/>
                  <a:pt x="516600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/data/temp/0cbe1e93-2d38-11ef-b9f5-1a5cda4e4a5e.jpg@base@tag=imgScale&amp;m=1&amp;w=1852&amp;h=1903&amp;q=950cbe1e93-2d38-11ef-b9f5-1a5cda4e4a5e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>
            <a:alphaModFix amt="20000"/>
          </a:blip>
          <a:srcRect l="16355" r="9414"/>
          <a:stretch>
            <a:fillRect/>
          </a:stretch>
        </p:blipFill>
        <p:spPr>
          <a:xfrm>
            <a:off x="-66038" y="1"/>
            <a:ext cx="6672619" cy="6857999"/>
          </a:xfrm>
          <a:custGeom>
            <a:avLst/>
            <a:gdLst>
              <a:gd name="connsiteX0" fmla="*/ 3274961 w 6672619"/>
              <a:gd name="connsiteY0" fmla="*/ 0 h 6857999"/>
              <a:gd name="connsiteX1" fmla="*/ 6672619 w 6672619"/>
              <a:gd name="connsiteY1" fmla="*/ 0 h 6857999"/>
              <a:gd name="connsiteX2" fmla="*/ 5097370 w 6672619"/>
              <a:gd name="connsiteY2" fmla="*/ 6857999 h 6857999"/>
              <a:gd name="connsiteX3" fmla="*/ 2970144 w 6672619"/>
              <a:gd name="connsiteY3" fmla="*/ 6857999 h 6857999"/>
              <a:gd name="connsiteX4" fmla="*/ 0 w 6672619"/>
              <a:gd name="connsiteY4" fmla="*/ 4224227 h 6857999"/>
              <a:gd name="connsiteX5" fmla="*/ 0 w 6672619"/>
              <a:gd name="connsiteY5" fmla="*/ 1082072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672619" h="6857999">
                <a:moveTo>
                  <a:pt x="3274961" y="0"/>
                </a:moveTo>
                <a:lnTo>
                  <a:pt x="6672619" y="0"/>
                </a:lnTo>
                <a:lnTo>
                  <a:pt x="5097370" y="6857999"/>
                </a:lnTo>
                <a:lnTo>
                  <a:pt x="2970144" y="6857999"/>
                </a:lnTo>
                <a:lnTo>
                  <a:pt x="0" y="4224227"/>
                </a:lnTo>
                <a:lnTo>
                  <a:pt x="0" y="1082072"/>
                </a:ln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" name="标题 1"/>
          <p:cNvSpPr/>
          <p:nvPr>
            <p:ph type="title"/>
          </p:nvPr>
        </p:nvSpPr>
        <p:spPr>
          <a:xfrm>
            <a:off x="0" y="400685"/>
            <a:ext cx="3382645" cy="851535"/>
          </a:xfrm>
        </p:spPr>
        <p:txBody>
          <a:bodyPr>
            <a:normAutofit fontScale="90000"/>
          </a:bodyPr>
          <a:p>
            <a:r>
              <a:rPr lang="zh-CN" altLang="en-US" sz="2800"/>
              <a:t>工具学习的工作流程</a:t>
            </a:r>
            <a:br>
              <a:rPr lang="zh-CN" altLang="en-US" sz="2800"/>
            </a:br>
            <a:r>
              <a:rPr lang="zh-CN" altLang="en-US" sz="2800"/>
              <a:t>（四个阶段、两种范式）</a:t>
            </a:r>
            <a:br>
              <a:rPr lang="zh-CN" altLang="en-US" sz="2800"/>
            </a:br>
            <a:endParaRPr lang="zh-CN" altLang="en-US" sz="2800"/>
          </a:p>
        </p:txBody>
      </p:sp>
      <p:pic>
        <p:nvPicPr>
          <p:cNvPr id="3" name="图片 2" descr="568a9ea2b0545684059bd7854e1b19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645" y="229235"/>
            <a:ext cx="8790940" cy="662876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796415" y="757555"/>
            <a:ext cx="1586230" cy="6076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40000"/>
              </a:lnSpc>
            </a:pPr>
            <a:r>
              <a:rPr lang="zh-CN" altLang="en-US" sz="2400" kern="100" dirty="0">
                <a:effectLst/>
                <a:latin typeface="+mn-ea"/>
                <a:cs typeface="江城圆体 400W" panose="020B0500000000000000" pitchFamily="34" charset="-122"/>
                <a:hlinkClick r:id="" action="ppaction://hlinkshowjump?jump=nextslide"/>
              </a:rPr>
              <a:t> 任务规划</a:t>
            </a:r>
            <a:endParaRPr lang="zh-CN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96415" y="1998980"/>
            <a:ext cx="1586230" cy="6076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40000"/>
              </a:lnSpc>
            </a:pPr>
            <a:r>
              <a:rPr lang="zh-CN" altLang="en-US" sz="2400" kern="100" dirty="0">
                <a:effectLst/>
                <a:latin typeface="+mn-ea"/>
                <a:cs typeface="江城圆体 400W" panose="020B0500000000000000" pitchFamily="34" charset="-122"/>
                <a:hlinkClick r:id="rId4" action="ppaction://hlinksldjump"/>
              </a:rPr>
              <a:t>工具选择</a:t>
            </a:r>
            <a:endParaRPr lang="zh-CN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96415" y="3353435"/>
            <a:ext cx="1586230" cy="6076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40000"/>
              </a:lnSpc>
            </a:pPr>
            <a:r>
              <a:rPr lang="zh-CN" altLang="en-US" sz="2400" kern="100" dirty="0">
                <a:effectLst/>
                <a:latin typeface="+mn-ea"/>
                <a:cs typeface="江城圆体 400W" panose="020B0500000000000000" pitchFamily="34" charset="-122"/>
                <a:hlinkClick r:id="rId5" action="ppaction://hlinksldjump"/>
              </a:rPr>
              <a:t>工具调用</a:t>
            </a:r>
            <a:endParaRPr lang="zh-CN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96415" y="4804410"/>
            <a:ext cx="1586230" cy="6184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40000"/>
              </a:lnSpc>
            </a:pPr>
            <a:r>
              <a:rPr lang="zh-CN" altLang="en-US" sz="2400" kern="100" dirty="0">
                <a:effectLst/>
                <a:latin typeface="+mn-ea"/>
                <a:cs typeface="江城圆体 400W" panose="020B0500000000000000" pitchFamily="34" charset="-122"/>
                <a:hlinkClick r:id="rId6" action="ppaction://hlinksldjump"/>
              </a:rPr>
              <a:t>响应生成</a:t>
            </a:r>
            <a:endParaRPr lang="zh-CN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6000" y="392965"/>
            <a:ext cx="10800000" cy="705600"/>
          </a:xfrm>
        </p:spPr>
        <p:txBody>
          <a:bodyPr/>
          <a:lstStyle/>
          <a:p>
            <a:r>
              <a:rPr lang="zh-CN" altLang="en-US"/>
              <a:t>任务规划</a:t>
            </a:r>
            <a:endParaRPr lang="zh-CN" altLang="en-US"/>
          </a:p>
        </p:txBody>
      </p:sp>
      <p:pic>
        <p:nvPicPr>
          <p:cNvPr id="2" name="图片 1" descr="a265f25fc29a6dcfd000c58c73c8fa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450" y="854075"/>
            <a:ext cx="4618355" cy="468757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32510" y="5750560"/>
            <a:ext cx="9621520" cy="993775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/>
            <a:r>
              <a:rPr lang="zh-CN" altLang="en-US" sz="1600" b="0" i="0">
                <a:solidFill>
                  <a:srgbClr val="05073B"/>
                </a:solidFill>
                <a:latin typeface="-apple-system"/>
                <a:ea typeface="-apple-system"/>
              </a:rPr>
              <a:t>在这个例子中，</a:t>
            </a:r>
            <a:r>
              <a:rPr lang="en-US" altLang="zh-CN" sz="1600" b="0" i="0">
                <a:solidFill>
                  <a:srgbClr val="05073B"/>
                </a:solidFill>
                <a:latin typeface="-apple-system"/>
                <a:ea typeface="-apple-system"/>
              </a:rPr>
              <a:t>GPT-4</a:t>
            </a:r>
            <a:r>
              <a:rPr lang="zh-CN" altLang="en-US" sz="1600" b="0" i="0">
                <a:solidFill>
                  <a:srgbClr val="05073B"/>
                </a:solidFill>
                <a:latin typeface="-apple-system"/>
                <a:ea typeface="-apple-system"/>
              </a:rPr>
              <a:t>将用户问题细化为三个子任务，由于自身知识库可能不涵盖最新数据，它需借助外部工具查询黄金价格、亚马逊股票价及美元对人民币汇率。这体现了</a:t>
            </a:r>
            <a:r>
              <a:rPr lang="en-US" altLang="zh-CN" sz="1600" b="0" i="0">
                <a:solidFill>
                  <a:srgbClr val="05073B"/>
                </a:solidFill>
                <a:latin typeface="-apple-system"/>
                <a:ea typeface="-apple-system"/>
              </a:rPr>
              <a:t>GPT-4</a:t>
            </a:r>
            <a:r>
              <a:rPr lang="zh-CN" altLang="en-US" sz="1600" b="0" i="0">
                <a:solidFill>
                  <a:srgbClr val="05073B"/>
                </a:solidFill>
                <a:latin typeface="-apple-system"/>
                <a:ea typeface="-apple-system"/>
              </a:rPr>
              <a:t>分解复杂问题、展现逻辑分析的能力。</a:t>
            </a:r>
            <a:endParaRPr lang="zh-CN" altLang="en-US" sz="1600" b="0" i="0">
              <a:solidFill>
                <a:srgbClr val="05073B"/>
              </a:solidFill>
              <a:latin typeface="-apple-system"/>
              <a:ea typeface="-apple-system"/>
            </a:endParaRPr>
          </a:p>
        </p:txBody>
      </p:sp>
      <p:graphicFrame>
        <p:nvGraphicFramePr>
          <p:cNvPr id="6" name="图示 5"/>
          <p:cNvGraphicFramePr/>
          <p:nvPr/>
        </p:nvGraphicFramePr>
        <p:xfrm>
          <a:off x="7748270" y="854075"/>
          <a:ext cx="4114800" cy="4400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6000" y="392965"/>
            <a:ext cx="10800000" cy="705600"/>
          </a:xfrm>
        </p:spPr>
        <p:txBody>
          <a:bodyPr/>
          <a:lstStyle/>
          <a:p>
            <a:r>
              <a:rPr lang="zh-CN" altLang="en-US"/>
              <a:t>工具选择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74650" y="5991225"/>
            <a:ext cx="9621520" cy="785495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/>
            <a:r>
              <a:rPr sz="1600" b="0" i="0">
                <a:solidFill>
                  <a:srgbClr val="05073B"/>
                </a:solidFill>
                <a:latin typeface="-apple-system"/>
                <a:ea typeface="-apple-system"/>
              </a:rPr>
              <a:t>从这个示例中，我们可以看到对于获取黄金价格的子问题，GPT-4可以正确选择所需的工具。具体来说，面对多个候选工具时，GPT-4可以分析每个工具的特性并选择最适合回答问题的工具</a:t>
            </a:r>
            <a:r>
              <a:rPr lang="zh-CN" altLang="en-US" sz="1600" b="0" i="0">
                <a:solidFill>
                  <a:srgbClr val="05073B"/>
                </a:solidFill>
                <a:latin typeface="-apple-system"/>
                <a:ea typeface="-apple-system"/>
              </a:rPr>
              <a:t>。</a:t>
            </a:r>
            <a:endParaRPr lang="zh-CN" altLang="en-US" sz="1600" b="0" i="0">
              <a:solidFill>
                <a:srgbClr val="05073B"/>
              </a:solidFill>
              <a:latin typeface="-apple-system"/>
              <a:ea typeface="-apple-system"/>
            </a:endParaRPr>
          </a:p>
        </p:txBody>
      </p:sp>
      <p:pic>
        <p:nvPicPr>
          <p:cNvPr id="4" name="图片 3" descr="16b0f256e57377e0685d8b15464c5e8"/>
          <p:cNvPicPr>
            <a:picLocks noChangeAspect="1"/>
          </p:cNvPicPr>
          <p:nvPr/>
        </p:nvPicPr>
        <p:blipFill>
          <a:blip r:embed="rId2"/>
          <a:srcRect l="3332" t="1672" r="4087" b="3420"/>
          <a:stretch>
            <a:fillRect/>
          </a:stretch>
        </p:blipFill>
        <p:spPr>
          <a:xfrm>
            <a:off x="374650" y="1098550"/>
            <a:ext cx="3740150" cy="4722495"/>
          </a:xfrm>
          <a:prstGeom prst="rect">
            <a:avLst/>
          </a:prstGeom>
        </p:spPr>
      </p:pic>
      <p:graphicFrame>
        <p:nvGraphicFramePr>
          <p:cNvPr id="8" name="图示 7"/>
          <p:cNvGraphicFramePr/>
          <p:nvPr/>
        </p:nvGraphicFramePr>
        <p:xfrm>
          <a:off x="4675505" y="909320"/>
          <a:ext cx="7029450" cy="47447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zh-CN" altLang="en-US" dirty="0"/>
              <a:t>工具调用</a:t>
            </a:r>
            <a:endParaRPr lang="zh-CN" altLang="en-US" dirty="0"/>
          </a:p>
        </p:txBody>
      </p:sp>
      <p:pic>
        <p:nvPicPr>
          <p:cNvPr id="2" name="图片 1" descr="63b03f28f95a9982c490172708374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930" y="1080135"/>
            <a:ext cx="3227705" cy="4925695"/>
          </a:xfrm>
          <a:prstGeom prst="rect">
            <a:avLst/>
          </a:prstGeom>
        </p:spPr>
      </p:pic>
      <p:graphicFrame>
        <p:nvGraphicFramePr>
          <p:cNvPr id="6" name="图示 5"/>
          <p:cNvGraphicFramePr/>
          <p:nvPr/>
        </p:nvGraphicFramePr>
        <p:xfrm>
          <a:off x="4847590" y="668655"/>
          <a:ext cx="6096000" cy="5022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415925" y="6155055"/>
            <a:ext cx="9809480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sz="1600">
                <a:solidFill>
                  <a:srgbClr val="05073B"/>
                </a:solidFill>
                <a:latin typeface="-apple-system"/>
                <a:ea typeface="-apple-system"/>
              </a:rPr>
              <a:t>从这个示例中，我们可以看到GPT-4能够根据提供的用户问题和选定工具的文档，提取调用工具所需的必要参数。具体来说，GPT-4可以解析工具描述中的关键信息，并准确识别需要提供的参数。</a:t>
            </a:r>
            <a:endParaRPr sz="1600">
              <a:solidFill>
                <a:srgbClr val="05073B"/>
              </a:solidFill>
              <a:latin typeface="-apple-system"/>
              <a:ea typeface="-apple-system"/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zh-CN" altLang="en-US" dirty="0"/>
              <a:t>响应生成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776855" y="360045"/>
            <a:ext cx="7789545" cy="753110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/>
            <a:r>
              <a:rPr lang="en-US" altLang="zh-CN" sz="1600" b="0" i="0">
                <a:solidFill>
                  <a:srgbClr val="05073B"/>
                </a:solidFill>
                <a:latin typeface="-apple-system"/>
                <a:ea typeface="-apple-system"/>
              </a:rPr>
              <a:t>     </a:t>
            </a:r>
            <a:r>
              <a:rPr sz="1600" b="0" i="0">
                <a:solidFill>
                  <a:srgbClr val="05073B"/>
                </a:solidFill>
                <a:latin typeface="-apple-system"/>
                <a:ea typeface="-apple-system"/>
              </a:rPr>
              <a:t>鉴于工具输出的多样性和复杂性，可能包括文本、数字、代码和图像等各种格式，直接将这些结果呈现给用户通常是不切实际的。接收到工具的输出后，LLMs必须综合与用户查询相关的信息，并整合它们自己的知识来构建全面响应。</a:t>
            </a:r>
            <a:endParaRPr sz="1600" b="0" i="0">
              <a:solidFill>
                <a:srgbClr val="05073B"/>
              </a:solidFill>
              <a:latin typeface="-apple-system"/>
              <a:ea typeface="-apple-system"/>
            </a:endParaRPr>
          </a:p>
        </p:txBody>
      </p:sp>
      <p:pic>
        <p:nvPicPr>
          <p:cNvPr id="4" name="图片 3" descr="3beb6c1c05f9d02536e1b31662af8f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30" y="1347470"/>
            <a:ext cx="3475990" cy="4437380"/>
          </a:xfrm>
          <a:prstGeom prst="rect">
            <a:avLst/>
          </a:prstGeom>
        </p:spPr>
      </p:pic>
      <p:graphicFrame>
        <p:nvGraphicFramePr>
          <p:cNvPr id="9" name="图示 8"/>
          <p:cNvGraphicFramePr/>
          <p:nvPr/>
        </p:nvGraphicFramePr>
        <p:xfrm>
          <a:off x="5400040" y="1689735"/>
          <a:ext cx="5800090" cy="40951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6000" y="394405"/>
            <a:ext cx="10800000" cy="792000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实验结果探讨</a:t>
            </a:r>
            <a:r>
              <a:rPr lang="zh-CN" altLang="en-US" sz="1400" dirty="0"/>
              <a:t>（通用基准测试）</a:t>
            </a:r>
            <a:endParaRPr lang="zh-CN" altLang="en-US" sz="1400" dirty="0"/>
          </a:p>
        </p:txBody>
      </p:sp>
      <p:pic>
        <p:nvPicPr>
          <p:cNvPr id="2" name="图片 1" descr="4c35f3c34de27834ca69d8acc1c05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590" y="1310640"/>
            <a:ext cx="9910445" cy="47282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0.xml><?xml version="1.0" encoding="utf-8"?>
<p:tagLst xmlns:p="http://schemas.openxmlformats.org/presentationml/2006/main">
  <p:tag name="KSO_WM_SLIDE_TYPE" val="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THUMBS_INDEX" val="1、9"/>
  <p:tag name="KSO_WM_BEAUTIFY_FLAG" val="#wm#"/>
  <p:tag name="KSO_WM_TEMPLATE_INDEX" val="20235971"/>
  <p:tag name="KSO_WM_TEMPLATE_CATEGORY" val="custom"/>
  <p:tag name="KSO_WM_SLIDE_INDEX" val="1"/>
  <p:tag name="KSO_WM_SLIDE_ID" val="custom20235971_1"/>
  <p:tag name="KSO_WM_TEMPLATE_MASTER_TYPE" val="0"/>
  <p:tag name="KSO_WM_SLIDE_LAYOUT" val="a_f"/>
  <p:tag name="KSO_WM_SLIDE_LAYOUT_CNT" val="1_2"/>
</p:tagLst>
</file>

<file path=ppt/tags/tag101.xml><?xml version="1.0" encoding="utf-8"?>
<p:tagLst xmlns:p="http://schemas.openxmlformats.org/presentationml/2006/main">
  <p:tag name="KSO_WM_TEMPLATE_CATEGORY" val="custom"/>
  <p:tag name="KSO_WM_TEMPLATE_INDEX" val="20235971"/>
</p:tagLst>
</file>

<file path=ppt/tags/tag1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2474_1*a*1"/>
  <p:tag name="KSO_WM_TEMPLATE_CATEGORY" val="diagram"/>
  <p:tag name="KSO_WM_TEMPLATE_INDEX" val="20232474"/>
  <p:tag name="KSO_WM_UNIT_LAYERLEVEL" val="1"/>
  <p:tag name="KSO_WM_TAG_VERSION" val="3.0"/>
  <p:tag name="KSO_WM_BEAUTIFY_FLAG" val="#wm#"/>
  <p:tag name="KSO_WM_UNIT_PRESET_TEXT" val="单击此处添加标题"/>
  <p:tag name="KSO_WM_UNIT_TEXT_FILL_FORE_SCHEMECOLOR_INDEX" val="15"/>
  <p:tag name="KSO_WM_UNIT_TEXT_FILL_TYPE" val="1"/>
  <p:tag name="KSO_WM_UNIT_USESOURCEFORMAT_APPLY" val="0"/>
</p:tagLst>
</file>

<file path=ppt/tags/tag10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5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2474_1*l_h_f*1_1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31.1000061035156,&quot;left&quot;:49.33223876953125,&quot;top&quot;:45.55,&quot;width&quot;:855.9177612304687}"/>
  <p:tag name="KSO_WM_DIAGRAM_COLOR_MATCH_VALUE" val="{&quot;shape&quot;:{&quot;fill&quot;:{&quot;gradient&quot;:[{&quot;brightness&quot;:-0.25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000000&quot;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PRESET_TEXT" val="单击此处添加文本具体内容，简明扼要地阐述您的观点，根据需要可酌情增减文字,单击此处添加文本具体内容"/>
  <p:tag name="KSO_WM_UNIT_FILL_TYPE" val="3"/>
  <p:tag name="KSO_WM_UNIT_USESOURCEFORMAT_APPLY" val="0"/>
</p:tagLst>
</file>

<file path=ppt/tags/tag10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2474_1*l_h_i*1_1_2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31.1000061035156,&quot;left&quot;:49.33223876953125,&quot;top&quot;:45.55,&quot;width&quot;:855.9177612304687}"/>
  <p:tag name="KSO_WM_DIAGRAM_COLOR_MATCH_VALUE" val="{&quot;shape&quot;:{&quot;fill&quot;:{&quot;solid&quot;:{&quot;brightness&quot;:0,&quot;colorType&quot;:1,&quot;foreColorIndex&quot;:4,&quot;transparency&quot;:0.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4"/>
  <p:tag name="KSO_WM_UNIT_FILL_FORE_SCHEMECOLOR_INDEX_BRIGHTNESS" val="0"/>
  <p:tag name="KSO_WM_UNIT_TEXT_FILL_FORE_SCHEMECOLOR_INDEX" val="13"/>
  <p:tag name="KSO_WM_UNIT_TEXT_FILL_TYPE" val="1"/>
  <p:tag name="KSO_WM_UNIT_USESOURCEFORMAT_APPLY" val="0"/>
</p:tagLst>
</file>

<file path=ppt/tags/tag105.xml><?xml version="1.0" encoding="utf-8"?>
<p:tagLst xmlns:p="http://schemas.openxmlformats.org/presentationml/2006/main">
  <p:tag name="KSO_WM_UNIT_ISNUMDGMTITLE" val="0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2474_1*l_h_f*1_2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31.1000061035156,&quot;left&quot;:49.33223876953125,&quot;top&quot;:45.55,&quot;width&quot;:855.9177612304687}"/>
  <p:tag name="KSO_WM_UNIT_VALUE" val="54"/>
  <p:tag name="KSO_WM_DIAGRAM_COLOR_MATCH_VALUE" val="{&quot;shape&quot;:{&quot;fill&quot;:{&quot;gradient&quot;:[{&quot;brightness&quot;:-0.25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000000&quot;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PRESET_TEXT" val="单击此处添加文本具体内容，简明扼要地阐述您的观点，根据需要可酌情增减文字，单击此处添加文本具体内容"/>
  <p:tag name="KSO_WM_UNIT_FILL_TYPE" val="3"/>
  <p:tag name="KSO_WM_UNIT_USESOURCEFORMAT_APPLY" val="0"/>
</p:tagLst>
</file>

<file path=ppt/tags/tag10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247*24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2474_1*l_h_d*1_1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31.1000061035156,&quot;left&quot;:49.33223876953125,&quot;top&quot;:45.55,&quot;width&quot;:855.9177612304687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"/>
  <p:tag name="KSO_WM_UNIT_LINE_FILL_TYPE" val="2"/>
  <p:tag name="KSO_WM_UNIT_USESOURCEFORMAT_APPLY" val="0"/>
</p:tagLst>
</file>

<file path=ppt/tags/tag10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2474_1*l_h_a*1_1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31.1000061035156,&quot;left&quot;:49.33223876953125,&quot;top&quot;:45.55,&quot;width&quot;:855.917761230468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文档标题"/>
  <p:tag name="KSO_WM_UNIT_TEXT_FILL_FORE_SCHEMECOLOR_INDEX" val="1"/>
  <p:tag name="KSO_WM_UNIT_TEXT_FILL_TYPE" val="1"/>
  <p:tag name="KSO_WM_UNIT_USESOURCEFORMAT_APPLY" val="0"/>
</p:tagLst>
</file>

<file path=ppt/tags/tag10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2474_1*l_h_i*1_2_2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31.1000061035156,&quot;left&quot;:49.33223876953125,&quot;top&quot;:45.55,&quot;width&quot;:855.9177612304687}"/>
  <p:tag name="KSO_WM_DIAGRAM_COLOR_MATCH_VALUE" val="{&quot;shape&quot;:{&quot;fill&quot;:{&quot;solid&quot;:{&quot;brightness&quot;:0,&quot;colorType&quot;:1,&quot;foreColorIndex&quot;:4,&quot;transparency&quot;:0.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4"/>
  <p:tag name="KSO_WM_UNIT_FILL_FORE_SCHEMECOLOR_INDEX_BRIGHTNESS" val="0"/>
  <p:tag name="KSO_WM_UNIT_TEXT_FILL_FORE_SCHEMECOLOR_INDEX" val="13"/>
  <p:tag name="KSO_WM_UNIT_TEXT_FILL_TYPE" val="1"/>
  <p:tag name="KSO_WM_UNIT_USESOURCEFORMAT_APPLY" val="0"/>
</p:tagLst>
</file>

<file path=ppt/tags/tag10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2474_1*l_h_a*1_2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UNIT_VALUE" val="12"/>
  <p:tag name="KSO_WM_DIAGRAM_MAX_ITEMCNT" val="4"/>
  <p:tag name="KSO_WM_DIAGRAM_MIN_ITEMCNT" val="2"/>
  <p:tag name="KSO_WM_DIAGRAM_VIRTUALLY_FRAME" val="{&quot;height&quot;:431.1000061035156,&quot;left&quot;:49.33223876953125,&quot;top&quot;:45.55,&quot;width&quot;:855.917761230468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文档标题"/>
  <p:tag name="KSO_WM_UNIT_TEXT_FILL_FORE_SCHEMECOLOR_INDEX" val="1"/>
  <p:tag name="KSO_WM_UNIT_TEXT_FILL_TYPE" val="1"/>
  <p:tag name="KSO_WM_UNIT_USESOURCEFORMAT_APPLY" val="0"/>
</p:tagLst>
</file>

<file path=ppt/tags/tag11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247*24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2474_1*l_h_d*1_2_1"/>
  <p:tag name="KSO_WM_TEMPLATE_CATEGORY" val="diagram"/>
  <p:tag name="KSO_WM_TEMPLATE_INDEX" val="20232474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431.1000061035156,&quot;left&quot;:49.33223876953125,&quot;top&quot;:45.55,&quot;width&quot;:855.9177612304687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"/>
  <p:tag name="KSO_WM_UNIT_LINE_FILL_TYPE" val="2"/>
  <p:tag name="KSO_WM_UNIT_USESOURCEFORMAT_APPLY" val="0"/>
</p:tagLst>
</file>

<file path=ppt/tags/tag111.xml><?xml version="1.0" encoding="utf-8"?>
<p:tagLst xmlns:p="http://schemas.openxmlformats.org/presentationml/2006/main">
  <p:tag name="KSO_WM_SLIDE_ID" val="diagram20232474_1"/>
  <p:tag name="KSO_WM_TEMPLATE_SUBCATEGORY" val="0"/>
  <p:tag name="KSO_WM_TEMPLATE_MASTER_TYPE" val="0"/>
  <p:tag name="KSO_WM_TEMPLATE_COLOR_TYPE" val="0"/>
  <p:tag name="KSO_WM_SLIDE_TYPE" val="text"/>
  <p:tag name="KSO_WM_SLIDE_SUBTYPE" val="diag"/>
  <p:tag name="KSO_WM_SLIDE_ITEM_CNT" val="2"/>
  <p:tag name="KSO_WM_SLIDE_INDEX" val="1"/>
  <p:tag name="KSO_WM_SLIDE_SIZE" val="766.91*286.45"/>
  <p:tag name="KSO_WM_SLIDE_POSITION" val="96.545*148.7"/>
  <p:tag name="KSO_WM_DIAGRAM_GROUP_CODE" val="l1-1"/>
  <p:tag name="KSO_WM_SLIDE_DIAGTYPE" val="l"/>
  <p:tag name="KSO_WM_TAG_VERSION" val="3.0"/>
  <p:tag name="KSO_WM_BEAUTIFY_FLAG" val="#wm#"/>
  <p:tag name="KSO_WM_TEMPLATE_CATEGORY" val="diagram"/>
  <p:tag name="KSO_WM_TEMPLATE_INDEX" val="20230968"/>
  <p:tag name="KSO_WM_SLIDE_LAYOUT" val="a_l"/>
  <p:tag name="KSO_WM_SLIDE_LAYOUT_CNT" val="1_1"/>
</p:tagLst>
</file>

<file path=ppt/tags/tag112.xml><?xml version="1.0" encoding="utf-8"?>
<p:tagLst xmlns:p="http://schemas.openxmlformats.org/presentationml/2006/main">
  <p:tag name="KSO_WM_UNIT_VALUE" val="1903*185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3588_1*d*1"/>
  <p:tag name="KSO_WM_TEMPLATE_CATEGORY" val="custom"/>
  <p:tag name="KSO_WM_TEMPLATE_INDEX" val="20233588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0"/>
</p:tagLst>
</file>

<file path=ppt/tags/tag11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298.097*315.1"/>
  <p:tag name="KSO_WM_SLIDE_POSITION" val="584.528*164.889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5971"/>
  <p:tag name="KSO_WM_TEMPLATE_SUBCATEGORY" val="0"/>
  <p:tag name="KSO_WM_SLIDE_INDEX" val="1"/>
  <p:tag name="KSO_WM_TAG_VERSION" val="3.0"/>
  <p:tag name="KSO_WM_SLIDE_ID" val="custom20233588_1"/>
  <p:tag name="KSO_WM_SLIDE_ITEM_CN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DIAGRAM_GROUP_CODE" val="q1-1"/>
  <p:tag name="KSO_WM_TEMPLATE_INDEX" val="20231850"/>
  <p:tag name="KSO_WM_UNIT_ID" val="custom20231850_1*a*1"/>
  <p:tag name="KSO_WM_UNIT_TEXT_FILL_FORE_SCHEMECOLOR_INDEX" val="13"/>
  <p:tag name="KSO_WM_UNIT_TEXT_FILL_TYPE" val="1"/>
  <p:tag name="KSO_WM_UNIT_USESOURCEFORMAT_APPLY" val="0"/>
  <p:tag name="KSO_WM_UNIT_PRESET_TEXT" val="单击此处添加标题"/>
</p:tagLst>
</file>

<file path=ppt/tags/tag115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diagram"/>
  <p:tag name="KSO_WM_SLIDE_TYPE" val="text"/>
  <p:tag name="KSO_WM_SLIDE_SUBTYPE" val="diag"/>
  <p:tag name="KSO_WM_SLIDE_SIZE" val="803.821*349.04"/>
  <p:tag name="KSO_WM_SLIDE_POSITION" val="77.9171*147.934"/>
  <p:tag name="KSO_WM_SLIDE_LAYOUT" val="a_q"/>
  <p:tag name="KSO_WM_SLIDE_LAYOUT_CNT" val="1_1"/>
  <p:tag name="KSO_WM_SPECIAL_SOURCE" val="bdnull"/>
  <p:tag name="ISLIDE.ICON" val="#369596;#136401;#391220;#405201;#369653;#370866;"/>
  <p:tag name="KSO_WM_DIAGRAM_GROUP_CODE" val="q1-1"/>
  <p:tag name="KSO_WM_SLIDE_DIAGTYPE" val="q"/>
  <p:tag name="KSO_WM_TEMPLATE_INDEX" val="20230968"/>
  <p:tag name="KSO_WM_TEMPLATE_SUBCATEGORY" val="0"/>
  <p:tag name="KSO_WM_SLIDE_INDEX" val="1"/>
  <p:tag name="KSO_WM_TAG_VERSION" val="3.0"/>
  <p:tag name="KSO_WM_SLIDE_ID" val="custom20231850_1"/>
  <p:tag name="KSO_WM_SLIDE_ITEM_CNT" val="5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DIAGRAM_GROUP_CODE" val="q1-1"/>
  <p:tag name="KSO_WM_TEMPLATE_INDEX" val="20231850"/>
  <p:tag name="KSO_WM_UNIT_ID" val="custom20231850_1*a*1"/>
  <p:tag name="KSO_WM_UNIT_TEXT_FILL_FORE_SCHEMECOLOR_INDEX" val="13"/>
  <p:tag name="KSO_WM_UNIT_TEXT_FILL_TYPE" val="1"/>
  <p:tag name="KSO_WM_UNIT_USESOURCEFORMAT_APPLY" val="0"/>
  <p:tag name="KSO_WM_UNIT_PRESET_TEXT" val="单击此处添加标题"/>
</p:tagLst>
</file>

<file path=ppt/tags/tag117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diagram"/>
  <p:tag name="KSO_WM_SLIDE_TYPE" val="text"/>
  <p:tag name="KSO_WM_SLIDE_SUBTYPE" val="diag"/>
  <p:tag name="KSO_WM_SLIDE_SIZE" val="803.821*349.04"/>
  <p:tag name="KSO_WM_SLIDE_POSITION" val="77.9171*147.934"/>
  <p:tag name="KSO_WM_SLIDE_LAYOUT" val="a_q"/>
  <p:tag name="KSO_WM_SLIDE_LAYOUT_CNT" val="1_1"/>
  <p:tag name="KSO_WM_SPECIAL_SOURCE" val="bdnull"/>
  <p:tag name="ISLIDE.ICON" val="#369596;#136401;#391220;#405201;#369653;#370866;"/>
  <p:tag name="KSO_WM_DIAGRAM_GROUP_CODE" val="q1-1"/>
  <p:tag name="KSO_WM_SLIDE_DIAGTYPE" val="q"/>
  <p:tag name="KSO_WM_TEMPLATE_INDEX" val="20230968"/>
  <p:tag name="KSO_WM_TEMPLATE_SUBCATEGORY" val="0"/>
  <p:tag name="KSO_WM_SLIDE_INDEX" val="1"/>
  <p:tag name="KSO_WM_TAG_VERSION" val="3.0"/>
  <p:tag name="KSO_WM_SLIDE_ID" val="custom20231850_1"/>
  <p:tag name="KSO_WM_SLIDE_ITEM_CNT" val="5"/>
</p:tagLst>
</file>

<file path=ppt/tags/tag1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905_1*a*1"/>
  <p:tag name="KSO_WM_TEMPLATE_CATEGORY" val="custom"/>
  <p:tag name="KSO_WM_TEMPLATE_INDEX" val="20231905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FILL_FORE_SCHEMECOLOR_INDEX" val="15"/>
  <p:tag name="KSO_WM_UNIT_TEXT_FILL_TYPE" val="1"/>
  <p:tag name="KSO_WM_UNIT_USESOURCEFORMAT_APPLY" val="0"/>
</p:tagLst>
</file>

<file path=ppt/tags/tag119.xml><?xml version="1.0" encoding="utf-8"?>
<p:tagLst xmlns:p="http://schemas.openxmlformats.org/presentationml/2006/main">
  <p:tag name="KSO_WM_SLIDE_ID" val="custom2023190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5971"/>
  <p:tag name="KSO_WM_SLIDE_TYPE" val="text"/>
  <p:tag name="KSO_WM_SLIDE_SUBTYPE" val="diag"/>
  <p:tag name="KSO_WM_SLIDE_SIZE" val="839.328*357.763"/>
  <p:tag name="KSO_WM_SLIDE_POSITION" val="60.3362*109.909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2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905_1*a*1"/>
  <p:tag name="KSO_WM_TEMPLATE_CATEGORY" val="custom"/>
  <p:tag name="KSO_WM_TEMPLATE_INDEX" val="20231905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FILL_FORE_SCHEMECOLOR_INDEX" val="15"/>
  <p:tag name="KSO_WM_UNIT_TEXT_FILL_TYPE" val="1"/>
  <p:tag name="KSO_WM_UNIT_USESOURCEFORMAT_APPLY" val="0"/>
</p:tagLst>
</file>

<file path=ppt/tags/tag121.xml><?xml version="1.0" encoding="utf-8"?>
<p:tagLst xmlns:p="http://schemas.openxmlformats.org/presentationml/2006/main">
  <p:tag name="KSO_WM_SLIDE_ID" val="custom2023190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5971"/>
  <p:tag name="KSO_WM_SLIDE_TYPE" val="text"/>
  <p:tag name="KSO_WM_SLIDE_SUBTYPE" val="diag"/>
  <p:tag name="KSO_WM_SLIDE_SIZE" val="839.328*357.763"/>
  <p:tag name="KSO_WM_SLIDE_POSITION" val="60.3362*109.909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2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1934"/>
  <p:tag name="KSO_WM_UNIT_ID" val="custom20231934_1*a*1"/>
  <p:tag name="KSO_WM_UNIT_TEXT_FILL_FORE_SCHEMECOLOR_INDEX" val="13"/>
  <p:tag name="KSO_WM_UNIT_TEXT_FILL_TYPE" val="1"/>
  <p:tag name="KSO_WM_UNIT_USESOURCEFORMAT_APPLY" val="0"/>
  <p:tag name="KSO_WM_UNIT_PRESET_TEXT" val="单击此处添加标题"/>
</p:tagLst>
</file>

<file path=ppt/tags/tag12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diagram"/>
  <p:tag name="KSO_WM_SLIDE_TYPE" val="text"/>
  <p:tag name="KSO_WM_SLIDE_SUBTYPE" val="picTxt"/>
  <p:tag name="KSO_WM_SLIDE_SIZE" val="379.843*192.756"/>
  <p:tag name="KSO_WM_SLIDE_POSITION" val="134.165*104.604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968"/>
  <p:tag name="KSO_WM_TEMPLATE_SUBCATEGORY" val="0"/>
  <p:tag name="KSO_WM_SLIDE_INDEX" val="1"/>
  <p:tag name="KSO_WM_TAG_VERSION" val="3.0"/>
  <p:tag name="KSO_WM_SLIDE_ID" val="custom20231934_1"/>
  <p:tag name="KSO_WM_SLIDE_ITEM_CNT" val="1"/>
</p:tagLst>
</file>

<file path=ppt/tags/tag12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1934"/>
  <p:tag name="KSO_WM_UNIT_ID" val="custom20231934_1*a*1"/>
  <p:tag name="KSO_WM_UNIT_TEXT_FILL_FORE_SCHEMECOLOR_INDEX" val="13"/>
  <p:tag name="KSO_WM_UNIT_TEXT_FILL_TYPE" val="1"/>
  <p:tag name="KSO_WM_UNIT_USESOURCEFORMAT_APPLY" val="0"/>
  <p:tag name="KSO_WM_UNIT_PRESET_TEXT" val="单击此处添加标题"/>
</p:tagLst>
</file>

<file path=ppt/tags/tag125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diagram"/>
  <p:tag name="KSO_WM_SLIDE_TYPE" val="text"/>
  <p:tag name="KSO_WM_SLIDE_SUBTYPE" val="picTxt"/>
  <p:tag name="KSO_WM_SLIDE_SIZE" val="379.843*192.756"/>
  <p:tag name="KSO_WM_SLIDE_POSITION" val="134.165*104.604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968"/>
  <p:tag name="KSO_WM_TEMPLATE_SUBCATEGORY" val="0"/>
  <p:tag name="KSO_WM_SLIDE_INDEX" val="1"/>
  <p:tag name="KSO_WM_TAG_VERSION" val="3.0"/>
  <p:tag name="KSO_WM_SLIDE_ID" val="custom20231934_1"/>
  <p:tag name="KSO_WM_SLIDE_ITEM_CNT" val="1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1926_1*i*1"/>
  <p:tag name="KSO_WM_TEMPLATE_CATEGORY" val="custom"/>
  <p:tag name="KSO_WM_TEMPLATE_INDEX" val="20231926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1926_1*i*2"/>
  <p:tag name="KSO_WM_TEMPLATE_CATEGORY" val="custom"/>
  <p:tag name="KSO_WM_TEMPLATE_INDEX" val="20231926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1926"/>
  <p:tag name="KSO_WM_UNIT_ID" val="custom20231926_1*a*1"/>
  <p:tag name="KSO_WM_UNIT_TEXT_FILL_FORE_SCHEMECOLOR_INDEX" val="13"/>
  <p:tag name="KSO_WM_UNIT_TEXT_FILL_TYPE" val="1"/>
  <p:tag name="KSO_WM_UNIT_USESOURCEFORMAT_APPLY" val="0"/>
  <p:tag name="KSO_WM_UNIT_PRESET_TEXT" val="单击此处添加标题"/>
</p:tagLst>
</file>

<file path=ppt/tags/tag129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diagram"/>
  <p:tag name="KSO_WM_SLIDE_TYPE" val="text"/>
  <p:tag name="KSO_WM_SLIDE_SUBTYPE" val="diag"/>
  <p:tag name="KSO_WM_SLIDE_SIZE" val="760.77*240"/>
  <p:tag name="KSO_WM_SLIDE_POSITION" val="87.575*168.2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TEMPLATE_INDEX" val="20230968"/>
  <p:tag name="KSO_WM_TEMPLATE_SUBCATEGORY" val="0"/>
  <p:tag name="KSO_WM_SLIDE_INDEX" val="1"/>
  <p:tag name="KSO_WM_TAG_VERSION" val="3.0"/>
  <p:tag name="KSO_WM_SLIDE_ID" val="custom20231926_1"/>
  <p:tag name="KSO_WM_SLIDE_ITEM_CNT" val="2"/>
</p:tagLst>
</file>

<file path=ppt/tags/tag13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1926_1*i*1"/>
  <p:tag name="KSO_WM_TEMPLATE_CATEGORY" val="custom"/>
  <p:tag name="KSO_WM_TEMPLATE_INDEX" val="20231926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1926_1*i*2"/>
  <p:tag name="KSO_WM_TEMPLATE_CATEGORY" val="custom"/>
  <p:tag name="KSO_WM_TEMPLATE_INDEX" val="20231926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3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1926"/>
  <p:tag name="KSO_WM_UNIT_ID" val="custom20231926_1*a*1"/>
  <p:tag name="KSO_WM_UNIT_TEXT_FILL_FORE_SCHEMECOLOR_INDEX" val="13"/>
  <p:tag name="KSO_WM_UNIT_TEXT_FILL_TYPE" val="1"/>
  <p:tag name="KSO_WM_UNIT_USESOURCEFORMAT_APPLY" val="0"/>
  <p:tag name="KSO_WM_UNIT_PRESET_TEXT" val="单击此处添加标题"/>
</p:tagLst>
</file>

<file path=ppt/tags/tag13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diagram"/>
  <p:tag name="KSO_WM_SLIDE_TYPE" val="text"/>
  <p:tag name="KSO_WM_SLIDE_SUBTYPE" val="diag"/>
  <p:tag name="KSO_WM_SLIDE_SIZE" val="760.77*240"/>
  <p:tag name="KSO_WM_SLIDE_POSITION" val="87.575*168.2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TEMPLATE_INDEX" val="20230968"/>
  <p:tag name="KSO_WM_TEMPLATE_SUBCATEGORY" val="0"/>
  <p:tag name="KSO_WM_SLIDE_INDEX" val="1"/>
  <p:tag name="KSO_WM_TAG_VERSION" val="3.0"/>
  <p:tag name="KSO_WM_SLIDE_ID" val="custom20231926_1"/>
  <p:tag name="KSO_WM_SLIDE_ITEM_CNT" val="2"/>
</p:tagLst>
</file>

<file path=ppt/tags/tag13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9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感谢观看"/>
</p:tagLst>
</file>

<file path=ppt/tags/tag135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971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VALUE" val="30"/>
  <p:tag name="KSO_WM_UNIT_PRESET_TEXT" val="汇报人：WPS"/>
</p:tagLst>
</file>

<file path=ppt/tags/tag136.xml><?xml version="1.0" encoding="utf-8"?>
<p:tagLst xmlns:p="http://schemas.openxmlformats.org/presentationml/2006/main">
  <p:tag name="KSO_WM_SLIDE_TYPE" val="endPag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0968"/>
  <p:tag name="KSO_WM_TEMPLATE_CATEGORY" val="diagram"/>
  <p:tag name="KSO_WM_SLIDE_INDEX" val="9"/>
  <p:tag name="KSO_WM_SLIDE_ID" val="custom20235971_9"/>
  <p:tag name="KSO_WM_TEMPLATE_MASTER_TYPE" val="0"/>
  <p:tag name="KSO_WM_SLIDE_LAYOUT" val="a_f"/>
  <p:tag name="KSO_WM_SLIDE_LAYOUT_CNT" val="1_2"/>
</p:tagLst>
</file>

<file path=ppt/tags/tag137.xml><?xml version="1.0" encoding="utf-8"?>
<p:tagLst xmlns:p="http://schemas.openxmlformats.org/presentationml/2006/main">
  <p:tag name="commondata" val="eyJoZGlkIjoiM2U4ZmEzZWE5NDczODVmNTk1MGIxYjBkZTBmMDUwMWUifQ=="/>
</p:tagLst>
</file>

<file path=ppt/tags/tag14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9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1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24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5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6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7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8.xml><?xml version="1.0" encoding="utf-8"?>
<p:tagLst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4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9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4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0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4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1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4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3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4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5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6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8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40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4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6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48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文本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49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0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文本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51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52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3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4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56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7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8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9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0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1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3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4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5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67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68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9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0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2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3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75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7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p="http://schemas.openxmlformats.org/presentationml/2006/main">
  <p:tag name="KSO_WM_UNIT_TYPE" val="f"/>
  <p:tag name="KSO_WM_UNIT_SUBTYPE" val="g"/>
  <p:tag name="KSO_WM_UNIT_INDEX" val="2"/>
  <p:tag name="KSO_WM_BEAUTIFY_FLAG" val="#wm#"/>
  <p:tag name="KSO_WM_TAG_VERSION" val="3.0"/>
  <p:tag name="KSO_WM_UNIT_PRESET_TEXT" val="公司名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0.xml><?xml version="1.0" encoding="utf-8"?>
<p:tagLst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2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3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4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6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7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8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0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9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0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0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0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1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0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5971"/>
</p:tagLst>
</file>

<file path=ppt/tags/tag93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20235971"/>
</p:tagLst>
</file>

<file path=ppt/tags/tag94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5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6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7.xml><?xml version="1.0" encoding="utf-8"?>
<p:tagLst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5971"/>
  <p:tag name="KSO_WM_TEMPLATE_CATEGORY" val="custom"/>
  <p:tag name="KSO_WM_TEMPLATE_MASTER_TYPE" val="0"/>
</p:tagLst>
</file>

<file path=ppt/tags/tag9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5971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ISCONTENTSTITLE" val="0"/>
  <p:tag name="KSO_WM_UNIT_PRESET_TEXT" val="单击此处&#10;添加文档标题"/>
</p:tagLst>
</file>

<file path=ppt/tags/tag99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5971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71"/>
  <p:tag name="KSO_WM_TEMPLATE_CATEGORY" val="custom"/>
  <p:tag name="KSO_WM_UNIT_VALUE" val="30"/>
  <p:tag name="KSO_WM_UNIT_PRESET_TEXT" val="汇报人：WPS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0325-1">
      <a:dk1>
        <a:srgbClr val="333333"/>
      </a:dk1>
      <a:lt1>
        <a:sysClr val="window" lastClr="FFFFFF"/>
      </a:lt1>
      <a:dk2>
        <a:srgbClr val="000000"/>
      </a:dk2>
      <a:lt2>
        <a:srgbClr val="E7F3FD"/>
      </a:lt2>
      <a:accent1>
        <a:srgbClr val="84C1F4"/>
      </a:accent1>
      <a:accent2>
        <a:srgbClr val="1A48D8"/>
      </a:accent2>
      <a:accent3>
        <a:srgbClr val="C299D9"/>
      </a:accent3>
      <a:accent4>
        <a:srgbClr val="766BC9"/>
      </a:accent4>
      <a:accent5>
        <a:srgbClr val="FAC348"/>
      </a:accent5>
      <a:accent6>
        <a:srgbClr val="F88A20"/>
      </a:accent6>
      <a:hlink>
        <a:srgbClr val="0026E5"/>
      </a:hlink>
      <a:folHlink>
        <a:srgbClr val="7E1FAD"/>
      </a:folHlink>
    </a:clrScheme>
    <a:fontScheme name="qm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100000">
              <a:schemeClr val="accent2"/>
            </a:gs>
            <a:gs pos="0">
              <a:schemeClr val="accent1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zh-CN" alt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1426</Words>
  <Application>WPS 演示</Application>
  <PresentationFormat>宽屏</PresentationFormat>
  <Paragraphs>85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宋体</vt:lpstr>
      <vt:lpstr>Wingdings</vt:lpstr>
      <vt:lpstr>江城圆体 400W</vt:lpstr>
      <vt:lpstr>-apple-system</vt:lpstr>
      <vt:lpstr>Segoe Print</vt:lpstr>
      <vt:lpstr>微软雅黑</vt:lpstr>
      <vt:lpstr>Arial Unicode MS</vt:lpstr>
      <vt:lpstr>Calibri</vt:lpstr>
      <vt:lpstr>WPS</vt:lpstr>
      <vt:lpstr>Office 主题​​</vt:lpstr>
      <vt:lpstr>大语言模型工具学习全面综述：背景、定义、范式、评估、趋势</vt:lpstr>
      <vt:lpstr>引言</vt:lpstr>
      <vt:lpstr>为什么需要工具学习？</vt:lpstr>
      <vt:lpstr>工具学习的工作流程 （四个阶段、两种范式） </vt:lpstr>
      <vt:lpstr>任务规划</vt:lpstr>
      <vt:lpstr>工具选择</vt:lpstr>
      <vt:lpstr>工具调用</vt:lpstr>
      <vt:lpstr>响应生成</vt:lpstr>
      <vt:lpstr>实验结果探讨（通用基准测试）</vt:lpstr>
      <vt:lpstr>实验结果探讨（其他基准测试）</vt:lpstr>
      <vt:lpstr>评价指标</vt:lpstr>
      <vt:lpstr>挑战与未来方向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小瓶子</cp:lastModifiedBy>
  <cp:revision>12</cp:revision>
  <dcterms:created xsi:type="dcterms:W3CDTF">2023-08-09T12:44:00Z</dcterms:created>
  <dcterms:modified xsi:type="dcterms:W3CDTF">2024-09-12T11:47:34Z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2052-12.1.0.17857</vt:lpwstr>
  </property>
</Properties>
</file>

<file path=docProps/thumbnail.jpeg>
</file>